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147376743" r:id="rId2"/>
    <p:sldId id="2147376749"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9DAFA-4B55-BBB9-FE89-3B47AD37873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149552A1-BEC2-E2B3-46E8-1DADF0D1BB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07826843-4BD3-76F2-6BE3-C2E213C45DAA}"/>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5" name="Footer Placeholder 4">
            <a:extLst>
              <a:ext uri="{FF2B5EF4-FFF2-40B4-BE49-F238E27FC236}">
                <a16:creationId xmlns:a16="http://schemas.microsoft.com/office/drawing/2014/main" id="{550A8E7C-56C0-D695-588E-15694B4036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89531F-73BE-31C8-D8A8-D2EC3149F1BA}"/>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3867369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27FFF-036E-730D-B5C0-1E140664713C}"/>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FC24EF51-3D57-7A56-D48A-164F68A628A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6EDA533-3675-94F9-CC81-0C1F6B78A77E}"/>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5" name="Footer Placeholder 4">
            <a:extLst>
              <a:ext uri="{FF2B5EF4-FFF2-40B4-BE49-F238E27FC236}">
                <a16:creationId xmlns:a16="http://schemas.microsoft.com/office/drawing/2014/main" id="{1176500C-CF21-2B22-6F7A-F94EBF9EFE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D22016-3903-C375-805B-D8562F6F0328}"/>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1027286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AE1FE57-2A14-7CD5-77E1-495DE01519F8}"/>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367EE86B-0F3C-AE9E-5C95-8A3BF673074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7A86CF9-0B8D-CE0A-3D96-8656072D7989}"/>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5" name="Footer Placeholder 4">
            <a:extLst>
              <a:ext uri="{FF2B5EF4-FFF2-40B4-BE49-F238E27FC236}">
                <a16:creationId xmlns:a16="http://schemas.microsoft.com/office/drawing/2014/main" id="{F891F04A-70E3-354D-983A-149E919270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FA91C2-E5F6-3DC4-CAC7-847BD4688882}"/>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2042662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BFBFC-6A13-8541-749E-D15D9F2F71B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21C3DC2-20C0-4025-4763-330E951CE01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7B24719-0829-E378-D70D-E76ACE8A7D02}"/>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5" name="Footer Placeholder 4">
            <a:extLst>
              <a:ext uri="{FF2B5EF4-FFF2-40B4-BE49-F238E27FC236}">
                <a16:creationId xmlns:a16="http://schemas.microsoft.com/office/drawing/2014/main" id="{6F49E00E-D16B-28B0-7FC2-73E1B3CC22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EC8209-4B9E-ED80-FD25-F2D3DD42E22A}"/>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1921014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04C75-98C5-C0B3-8798-62F7C8FC455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4BDDDFBB-6546-C717-BAFB-626F7FDF12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B14ADFE-78A0-2D22-2846-2C6D90F1F277}"/>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5" name="Footer Placeholder 4">
            <a:extLst>
              <a:ext uri="{FF2B5EF4-FFF2-40B4-BE49-F238E27FC236}">
                <a16:creationId xmlns:a16="http://schemas.microsoft.com/office/drawing/2014/main" id="{A9A02DD3-BD4B-CDC2-E4A8-B0E67AA51F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947760-509F-E60A-AB9A-AEC6EB2FF61B}"/>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2439936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7E7DB-E87B-A1C4-E9A6-2C904B407EF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AD73FA2-C805-409B-E74F-9A0EAADE189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7B9D3F68-7022-E978-3D50-CF8A6E2BC77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0F6F6B13-9D27-4D96-FAFC-62EA49D7081E}"/>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6" name="Footer Placeholder 5">
            <a:extLst>
              <a:ext uri="{FF2B5EF4-FFF2-40B4-BE49-F238E27FC236}">
                <a16:creationId xmlns:a16="http://schemas.microsoft.com/office/drawing/2014/main" id="{39153822-5A0D-FB50-529F-CE4EB029D1A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46B74CA-EC2E-C57D-850C-534AD804A9E0}"/>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4205317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4018B-1AD3-E650-4970-D19290191D61}"/>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0AF44F4B-292A-B663-EC4E-ACB6B73397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C303E5E-51CC-F518-F28B-6DF68E0CC8A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32096C60-42A3-CC4E-92D3-8653536578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A2E111A-3BDB-4E68-53F2-BF3B3373CEA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1D49E9E0-80AA-795F-B8A9-D342FA6601C5}"/>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8" name="Footer Placeholder 7">
            <a:extLst>
              <a:ext uri="{FF2B5EF4-FFF2-40B4-BE49-F238E27FC236}">
                <a16:creationId xmlns:a16="http://schemas.microsoft.com/office/drawing/2014/main" id="{BB4C24DB-B3F0-FEE5-6026-F185FDA310F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3335A5E-2CA7-EA88-530F-1174CD648861}"/>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4173860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09E94-3019-F61E-B9F6-634CC2ED3E0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C22BE73-85A7-1B4D-F961-35C985EF7B3F}"/>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4" name="Footer Placeholder 3">
            <a:extLst>
              <a:ext uri="{FF2B5EF4-FFF2-40B4-BE49-F238E27FC236}">
                <a16:creationId xmlns:a16="http://schemas.microsoft.com/office/drawing/2014/main" id="{8483F8A3-A91F-3E08-4F65-6B3505BB983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2552B34-7D85-5197-82DD-09ABB878E0C2}"/>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4176240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92945C-EC60-464B-6C02-458789E0BB88}"/>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3" name="Footer Placeholder 2">
            <a:extLst>
              <a:ext uri="{FF2B5EF4-FFF2-40B4-BE49-F238E27FC236}">
                <a16:creationId xmlns:a16="http://schemas.microsoft.com/office/drawing/2014/main" id="{BC353D6A-5D26-6751-4F92-E260CBB81F0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E957CF5-8C4D-5200-3BFD-BD819B23D927}"/>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3968485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4D2AD-A10D-1E87-D258-484786BCF17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D258D1AB-F6FD-5E19-E884-3AD8FEDD45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F96F9627-453B-3A85-00DE-6F6E2FE0FA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3045960-2D57-2E56-D9DF-F05F5A4D35AF}"/>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6" name="Footer Placeholder 5">
            <a:extLst>
              <a:ext uri="{FF2B5EF4-FFF2-40B4-BE49-F238E27FC236}">
                <a16:creationId xmlns:a16="http://schemas.microsoft.com/office/drawing/2014/main" id="{9C95C63A-E12A-68BD-A66A-762518BA96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92EC690-C86C-EA6D-B1EE-0D0AD0FDE2BF}"/>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254397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44FD0-1987-D6CF-9717-B2DCDD89F94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639DA80F-DAF0-0041-6546-C29079C5B2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9934451-35D3-B590-2F84-FCDB11520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4C7FFEA-AB56-9356-7715-357F83FF802D}"/>
              </a:ext>
            </a:extLst>
          </p:cNvPr>
          <p:cNvSpPr>
            <a:spLocks noGrp="1"/>
          </p:cNvSpPr>
          <p:nvPr>
            <p:ph type="dt" sz="half" idx="10"/>
          </p:nvPr>
        </p:nvSpPr>
        <p:spPr/>
        <p:txBody>
          <a:bodyPr/>
          <a:lstStyle/>
          <a:p>
            <a:fld id="{9046D2B2-FDB4-4DD5-932E-DA4F0E2D3952}" type="datetimeFigureOut">
              <a:rPr lang="en-GB" smtClean="0"/>
              <a:t>09/03/2023</a:t>
            </a:fld>
            <a:endParaRPr lang="en-GB"/>
          </a:p>
        </p:txBody>
      </p:sp>
      <p:sp>
        <p:nvSpPr>
          <p:cNvPr id="6" name="Footer Placeholder 5">
            <a:extLst>
              <a:ext uri="{FF2B5EF4-FFF2-40B4-BE49-F238E27FC236}">
                <a16:creationId xmlns:a16="http://schemas.microsoft.com/office/drawing/2014/main" id="{D9DB5BE7-2E19-F5A3-0B4F-478597BDAF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D5A942-4674-98D4-BBDC-0C66C51E6643}"/>
              </a:ext>
            </a:extLst>
          </p:cNvPr>
          <p:cNvSpPr>
            <a:spLocks noGrp="1"/>
          </p:cNvSpPr>
          <p:nvPr>
            <p:ph type="sldNum" sz="quarter" idx="12"/>
          </p:nvPr>
        </p:nvSpPr>
        <p:spPr/>
        <p:txBody>
          <a:bodyPr/>
          <a:lstStyle/>
          <a:p>
            <a:fld id="{99FE5235-0EBE-4CE0-B8C7-F606EB29FC42}" type="slidenum">
              <a:rPr lang="en-GB" smtClean="0"/>
              <a:t>‹#›</a:t>
            </a:fld>
            <a:endParaRPr lang="en-GB"/>
          </a:p>
        </p:txBody>
      </p:sp>
    </p:spTree>
    <p:extLst>
      <p:ext uri="{BB962C8B-B14F-4D97-AF65-F5344CB8AC3E}">
        <p14:creationId xmlns:p14="http://schemas.microsoft.com/office/powerpoint/2010/main" val="3767676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82B58-1247-70AA-0B7C-DA4536A88D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D09A532-9559-C12B-C452-F8FE2BEC30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C9A4113-B4AD-9B4E-B6B6-58F8799E93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46D2B2-FDB4-4DD5-932E-DA4F0E2D3952}" type="datetimeFigureOut">
              <a:rPr lang="en-GB" smtClean="0"/>
              <a:t>09/03/2023</a:t>
            </a:fld>
            <a:endParaRPr lang="en-GB"/>
          </a:p>
        </p:txBody>
      </p:sp>
      <p:sp>
        <p:nvSpPr>
          <p:cNvPr id="5" name="Footer Placeholder 4">
            <a:extLst>
              <a:ext uri="{FF2B5EF4-FFF2-40B4-BE49-F238E27FC236}">
                <a16:creationId xmlns:a16="http://schemas.microsoft.com/office/drawing/2014/main" id="{263588E5-67CA-7104-C051-C90358A773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CEB30E2-03FA-709C-A944-D34B59D661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E5235-0EBE-4CE0-B8C7-F606EB29FC42}" type="slidenum">
              <a:rPr lang="en-GB" smtClean="0"/>
              <a:t>‹#›</a:t>
            </a:fld>
            <a:endParaRPr lang="en-GB"/>
          </a:p>
        </p:txBody>
      </p:sp>
    </p:spTree>
    <p:extLst>
      <p:ext uri="{BB962C8B-B14F-4D97-AF65-F5344CB8AC3E}">
        <p14:creationId xmlns:p14="http://schemas.microsoft.com/office/powerpoint/2010/main" val="128500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10CAED-FC5E-EF76-CAAD-CAACC5AAFA3A}"/>
              </a:ext>
            </a:extLst>
          </p:cNvPr>
          <p:cNvSpPr/>
          <p:nvPr/>
        </p:nvSpPr>
        <p:spPr>
          <a:xfrm>
            <a:off x="0" y="1300293"/>
            <a:ext cx="5335398" cy="1247521"/>
          </a:xfrm>
          <a:prstGeom prst="rect">
            <a:avLst/>
          </a:prstGeom>
          <a:solidFill>
            <a:srgbClr val="6726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E24CF9C-CFC8-4B2C-0BB1-EB1333732AA4}"/>
              </a:ext>
            </a:extLst>
          </p:cNvPr>
          <p:cNvSpPr>
            <a:spLocks noGrp="1"/>
          </p:cNvSpPr>
          <p:nvPr>
            <p:ph type="title"/>
          </p:nvPr>
        </p:nvSpPr>
        <p:spPr>
          <a:xfrm>
            <a:off x="838200" y="365125"/>
            <a:ext cx="3884802" cy="1325563"/>
          </a:xfrm>
        </p:spPr>
        <p:txBody>
          <a:bodyPr>
            <a:normAutofit/>
          </a:bodyPr>
          <a:lstStyle/>
          <a:p>
            <a:r>
              <a:rPr lang="en-GB" sz="2800" b="1" dirty="0">
                <a:latin typeface="Montserrat" pitchFamily="2" charset="0"/>
              </a:rPr>
              <a:t>Case Study</a:t>
            </a:r>
          </a:p>
        </p:txBody>
      </p:sp>
      <p:sp>
        <p:nvSpPr>
          <p:cNvPr id="9" name="TextBox 8">
            <a:extLst>
              <a:ext uri="{FF2B5EF4-FFF2-40B4-BE49-F238E27FC236}">
                <a16:creationId xmlns:a16="http://schemas.microsoft.com/office/drawing/2014/main" id="{2565B046-63D7-C903-3E89-6176D88DC6D5}"/>
              </a:ext>
            </a:extLst>
          </p:cNvPr>
          <p:cNvSpPr txBox="1"/>
          <p:nvPr/>
        </p:nvSpPr>
        <p:spPr>
          <a:xfrm>
            <a:off x="838200" y="1455273"/>
            <a:ext cx="4365458" cy="954107"/>
          </a:xfrm>
          <a:prstGeom prst="rect">
            <a:avLst/>
          </a:prstGeom>
          <a:noFill/>
        </p:spPr>
        <p:txBody>
          <a:bodyPr wrap="square" rtlCol="0">
            <a:spAutoFit/>
          </a:bodyPr>
          <a:lstStyle/>
          <a:p>
            <a:r>
              <a:rPr lang="en-GB" sz="1400" b="1" dirty="0">
                <a:solidFill>
                  <a:schemeClr val="bg1"/>
                </a:solidFill>
                <a:latin typeface="Montserrat" pitchFamily="2" charset="0"/>
              </a:rPr>
              <a:t>Business: </a:t>
            </a:r>
            <a:r>
              <a:rPr lang="en-GB" sz="1400" dirty="0">
                <a:solidFill>
                  <a:schemeClr val="bg1"/>
                </a:solidFill>
                <a:latin typeface="Montserrat" pitchFamily="2" charset="0"/>
              </a:rPr>
              <a:t>The Fancy Dessert Shop</a:t>
            </a:r>
          </a:p>
          <a:p>
            <a:r>
              <a:rPr lang="en-GB" sz="1400" b="1" dirty="0">
                <a:solidFill>
                  <a:schemeClr val="bg1"/>
                </a:solidFill>
                <a:latin typeface="Montserrat" pitchFamily="2" charset="0"/>
              </a:rPr>
              <a:t>Goal: </a:t>
            </a:r>
            <a:r>
              <a:rPr lang="en-GB" sz="1400" dirty="0">
                <a:solidFill>
                  <a:schemeClr val="bg1"/>
                </a:solidFill>
                <a:latin typeface="Montserrat" pitchFamily="2" charset="0"/>
              </a:rPr>
              <a:t>Improve online ordering capabilities</a:t>
            </a:r>
            <a:endParaRPr lang="en-GB" sz="1400" b="1" dirty="0">
              <a:solidFill>
                <a:schemeClr val="bg1"/>
              </a:solidFill>
              <a:latin typeface="Montserrat" pitchFamily="2" charset="0"/>
            </a:endParaRPr>
          </a:p>
          <a:p>
            <a:r>
              <a:rPr lang="en-GB" sz="1400" b="1" dirty="0">
                <a:solidFill>
                  <a:schemeClr val="bg1"/>
                </a:solidFill>
                <a:latin typeface="Montserrat" pitchFamily="2" charset="0"/>
              </a:rPr>
              <a:t>Current Technology: </a:t>
            </a:r>
            <a:r>
              <a:rPr lang="en-GB" sz="1400" dirty="0">
                <a:solidFill>
                  <a:schemeClr val="bg1"/>
                </a:solidFill>
                <a:latin typeface="Montserrat" pitchFamily="2" charset="0"/>
              </a:rPr>
              <a:t>WLR &amp; FTTC broadband</a:t>
            </a:r>
          </a:p>
          <a:p>
            <a:r>
              <a:rPr lang="en-GB" sz="1400" b="1" dirty="0">
                <a:solidFill>
                  <a:schemeClr val="bg1"/>
                </a:solidFill>
                <a:latin typeface="Montserrat" pitchFamily="2" charset="0"/>
              </a:rPr>
              <a:t>Cost: </a:t>
            </a:r>
            <a:r>
              <a:rPr lang="en-GB" sz="1400" dirty="0">
                <a:solidFill>
                  <a:schemeClr val="bg1"/>
                </a:solidFill>
                <a:latin typeface="Montserrat" pitchFamily="2" charset="0"/>
              </a:rPr>
              <a:t>Telephone + FTTC 80Mb/20Mb £27 p/m</a:t>
            </a:r>
          </a:p>
        </p:txBody>
      </p:sp>
      <p:sp>
        <p:nvSpPr>
          <p:cNvPr id="4" name="TextBox 3">
            <a:extLst>
              <a:ext uri="{FF2B5EF4-FFF2-40B4-BE49-F238E27FC236}">
                <a16:creationId xmlns:a16="http://schemas.microsoft.com/office/drawing/2014/main" id="{0A394697-55A5-C562-F76B-35443D6B56A7}"/>
              </a:ext>
            </a:extLst>
          </p:cNvPr>
          <p:cNvSpPr txBox="1"/>
          <p:nvPr/>
        </p:nvSpPr>
        <p:spPr>
          <a:xfrm>
            <a:off x="838200" y="2702794"/>
            <a:ext cx="4497198" cy="2631490"/>
          </a:xfrm>
          <a:prstGeom prst="rect">
            <a:avLst/>
          </a:prstGeom>
          <a:noFill/>
        </p:spPr>
        <p:txBody>
          <a:bodyPr wrap="square" rtlCol="0">
            <a:spAutoFit/>
          </a:bodyPr>
          <a:lstStyle/>
          <a:p>
            <a:r>
              <a:rPr lang="en-GB" sz="1100" dirty="0">
                <a:latin typeface="Montserrat" pitchFamily="2" charset="0"/>
              </a:rPr>
              <a:t>A local dessert shop is struggling with loss of orders due to their poor broadband performance. They’re currently losing an average of 15-40 online orders per day, resulting in daily revenue loss of approximately £150-£400.</a:t>
            </a:r>
          </a:p>
          <a:p>
            <a:endParaRPr lang="en-GB" sz="1100" dirty="0">
              <a:latin typeface="Montserrat" pitchFamily="2" charset="0"/>
            </a:endParaRPr>
          </a:p>
          <a:p>
            <a:r>
              <a:rPr lang="en-GB" sz="1100" dirty="0">
                <a:latin typeface="Montserrat" pitchFamily="2" charset="0"/>
              </a:rPr>
              <a:t>As customers are unable to complete orders, the business is also receiving negative online reviews which are damaging the shop’s reputation.</a:t>
            </a:r>
          </a:p>
          <a:p>
            <a:endParaRPr lang="en-GB" sz="1100" dirty="0">
              <a:latin typeface="Montserrat" pitchFamily="2" charset="0"/>
            </a:endParaRPr>
          </a:p>
          <a:p>
            <a:r>
              <a:rPr lang="en-GB" sz="1100" dirty="0">
                <a:latin typeface="Montserrat" pitchFamily="2" charset="0"/>
              </a:rPr>
              <a:t>They currently use FTTC broadband, offering download speeds of just 80Mbps and upload speeds of 20Mbps to support multiple services, including payment systems, stock management software, online ordering portals and applications (such as Deliveroo &amp; Uber Eats), CCTV and</a:t>
            </a:r>
            <a:br>
              <a:rPr lang="en-GB" sz="1100" dirty="0">
                <a:latin typeface="Montserrat" pitchFamily="2" charset="0"/>
              </a:rPr>
            </a:br>
            <a:r>
              <a:rPr lang="en-GB" sz="1100" dirty="0">
                <a:latin typeface="Montserrat" pitchFamily="2" charset="0"/>
              </a:rPr>
              <a:t>in-store customer </a:t>
            </a:r>
            <a:r>
              <a:rPr lang="en-GB" sz="1100" dirty="0" err="1">
                <a:latin typeface="Montserrat" pitchFamily="2" charset="0"/>
              </a:rPr>
              <a:t>WiFi</a:t>
            </a:r>
            <a:r>
              <a:rPr lang="en-GB" sz="1100" dirty="0">
                <a:latin typeface="Montserrat" pitchFamily="2" charset="0"/>
              </a:rPr>
              <a:t>.</a:t>
            </a:r>
          </a:p>
        </p:txBody>
      </p:sp>
      <p:pic>
        <p:nvPicPr>
          <p:cNvPr id="7" name="Graphic 6">
            <a:extLst>
              <a:ext uri="{FF2B5EF4-FFF2-40B4-BE49-F238E27FC236}">
                <a16:creationId xmlns:a16="http://schemas.microsoft.com/office/drawing/2014/main" id="{CE876AED-040F-E1C1-A0F7-442768C939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32115" y="5957163"/>
            <a:ext cx="1670923" cy="207424"/>
          </a:xfrm>
          <a:prstGeom prst="rect">
            <a:avLst/>
          </a:prstGeom>
        </p:spPr>
      </p:pic>
      <p:pic>
        <p:nvPicPr>
          <p:cNvPr id="11" name="Picture 10" descr="A picture containing food, dish, meat, baked&#10;&#10;Description automatically generated">
            <a:extLst>
              <a:ext uri="{FF2B5EF4-FFF2-40B4-BE49-F238E27FC236}">
                <a16:creationId xmlns:a16="http://schemas.microsoft.com/office/drawing/2014/main" id="{5C799F43-3304-C79F-7D0C-5E8FB616222D}"/>
              </a:ext>
            </a:extLst>
          </p:cNvPr>
          <p:cNvPicPr>
            <a:picLocks noChangeAspect="1"/>
          </p:cNvPicPr>
          <p:nvPr/>
        </p:nvPicPr>
        <p:blipFill rotWithShape="1">
          <a:blip r:embed="rId4">
            <a:extLst>
              <a:ext uri="{28A0092B-C50C-407E-A947-70E740481C1C}">
                <a14:useLocalDpi xmlns:a14="http://schemas.microsoft.com/office/drawing/2010/main" val="0"/>
              </a:ext>
            </a:extLst>
          </a:blip>
          <a:srcRect l="35354" r="6141"/>
          <a:stretch/>
        </p:blipFill>
        <p:spPr>
          <a:xfrm>
            <a:off x="6173596" y="0"/>
            <a:ext cx="6018403" cy="6858000"/>
          </a:xfrm>
          <a:prstGeom prst="rect">
            <a:avLst/>
          </a:prstGeom>
        </p:spPr>
      </p:pic>
    </p:spTree>
    <p:extLst>
      <p:ext uri="{BB962C8B-B14F-4D97-AF65-F5344CB8AC3E}">
        <p14:creationId xmlns:p14="http://schemas.microsoft.com/office/powerpoint/2010/main" val="979505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10CAED-FC5E-EF76-CAAD-CAACC5AAFA3A}"/>
              </a:ext>
            </a:extLst>
          </p:cNvPr>
          <p:cNvSpPr/>
          <p:nvPr/>
        </p:nvSpPr>
        <p:spPr>
          <a:xfrm>
            <a:off x="0" y="1300294"/>
            <a:ext cx="5335398" cy="1048623"/>
          </a:xfrm>
          <a:prstGeom prst="rect">
            <a:avLst/>
          </a:prstGeom>
          <a:solidFill>
            <a:srgbClr val="6726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E24CF9C-CFC8-4B2C-0BB1-EB1333732AA4}"/>
              </a:ext>
            </a:extLst>
          </p:cNvPr>
          <p:cNvSpPr>
            <a:spLocks noGrp="1"/>
          </p:cNvSpPr>
          <p:nvPr>
            <p:ph type="title"/>
          </p:nvPr>
        </p:nvSpPr>
        <p:spPr>
          <a:xfrm>
            <a:off x="838200" y="365125"/>
            <a:ext cx="3884802" cy="1325563"/>
          </a:xfrm>
        </p:spPr>
        <p:txBody>
          <a:bodyPr>
            <a:normAutofit/>
          </a:bodyPr>
          <a:lstStyle/>
          <a:p>
            <a:r>
              <a:rPr lang="en-GB" sz="2800" b="1" dirty="0">
                <a:latin typeface="Montserrat" pitchFamily="2" charset="0"/>
              </a:rPr>
              <a:t>The Solution</a:t>
            </a:r>
          </a:p>
        </p:txBody>
      </p:sp>
      <p:sp>
        <p:nvSpPr>
          <p:cNvPr id="9" name="TextBox 8">
            <a:extLst>
              <a:ext uri="{FF2B5EF4-FFF2-40B4-BE49-F238E27FC236}">
                <a16:creationId xmlns:a16="http://schemas.microsoft.com/office/drawing/2014/main" id="{2565B046-63D7-C903-3E89-6176D88DC6D5}"/>
              </a:ext>
            </a:extLst>
          </p:cNvPr>
          <p:cNvSpPr txBox="1"/>
          <p:nvPr/>
        </p:nvSpPr>
        <p:spPr>
          <a:xfrm>
            <a:off x="838200" y="1486533"/>
            <a:ext cx="4365458" cy="738664"/>
          </a:xfrm>
          <a:prstGeom prst="rect">
            <a:avLst/>
          </a:prstGeom>
          <a:noFill/>
        </p:spPr>
        <p:txBody>
          <a:bodyPr wrap="square" rtlCol="0">
            <a:spAutoFit/>
          </a:bodyPr>
          <a:lstStyle/>
          <a:p>
            <a:r>
              <a:rPr lang="en-GB" sz="1400" b="1" dirty="0">
                <a:solidFill>
                  <a:schemeClr val="bg1"/>
                </a:solidFill>
                <a:latin typeface="Montserrat" pitchFamily="2" charset="0"/>
              </a:rPr>
              <a:t>New technology:</a:t>
            </a:r>
            <a:r>
              <a:rPr lang="en-GB" sz="1400" dirty="0">
                <a:solidFill>
                  <a:schemeClr val="bg1"/>
                </a:solidFill>
                <a:latin typeface="Montserrat" pitchFamily="2" charset="0"/>
              </a:rPr>
              <a:t> FTTP powered by </a:t>
            </a:r>
            <a:r>
              <a:rPr lang="en-GB" sz="1400" dirty="0" err="1">
                <a:solidFill>
                  <a:schemeClr val="bg1"/>
                </a:solidFill>
                <a:latin typeface="Montserrat" pitchFamily="2" charset="0"/>
              </a:rPr>
              <a:t>CityFibre</a:t>
            </a:r>
            <a:r>
              <a:rPr lang="en-GB" sz="1400" dirty="0">
                <a:solidFill>
                  <a:schemeClr val="bg1"/>
                </a:solidFill>
                <a:latin typeface="Montserrat" pitchFamily="2" charset="0"/>
              </a:rPr>
              <a:t> &amp; OTT IP Voice</a:t>
            </a:r>
          </a:p>
          <a:p>
            <a:r>
              <a:rPr lang="en-GB" sz="1400" b="1" dirty="0">
                <a:solidFill>
                  <a:schemeClr val="bg1"/>
                </a:solidFill>
                <a:latin typeface="Montserrat" pitchFamily="2" charset="0"/>
              </a:rPr>
              <a:t>Cost: </a:t>
            </a:r>
            <a:r>
              <a:rPr lang="en-GB" sz="1400" dirty="0">
                <a:solidFill>
                  <a:schemeClr val="bg1"/>
                </a:solidFill>
                <a:latin typeface="Montserrat" pitchFamily="2" charset="0"/>
              </a:rPr>
              <a:t>VoIP + FTTP 1Gb/1Gb £46 p/m</a:t>
            </a:r>
            <a:endParaRPr lang="en-GB" sz="1400" b="1" dirty="0">
              <a:solidFill>
                <a:schemeClr val="bg1"/>
              </a:solidFill>
              <a:latin typeface="Montserrat" pitchFamily="2" charset="0"/>
            </a:endParaRPr>
          </a:p>
        </p:txBody>
      </p:sp>
      <p:sp>
        <p:nvSpPr>
          <p:cNvPr id="10" name="TextBox 9">
            <a:extLst>
              <a:ext uri="{FF2B5EF4-FFF2-40B4-BE49-F238E27FC236}">
                <a16:creationId xmlns:a16="http://schemas.microsoft.com/office/drawing/2014/main" id="{14D62DC4-78F3-6DCD-6366-657313461131}"/>
              </a:ext>
            </a:extLst>
          </p:cNvPr>
          <p:cNvSpPr txBox="1"/>
          <p:nvPr/>
        </p:nvSpPr>
        <p:spPr>
          <a:xfrm>
            <a:off x="838200" y="2554566"/>
            <a:ext cx="4497198" cy="3477875"/>
          </a:xfrm>
          <a:prstGeom prst="rect">
            <a:avLst/>
          </a:prstGeom>
          <a:noFill/>
        </p:spPr>
        <p:txBody>
          <a:bodyPr wrap="square" rtlCol="0">
            <a:spAutoFit/>
          </a:bodyPr>
          <a:lstStyle/>
          <a:p>
            <a:r>
              <a:rPr lang="en-GB" sz="1100" dirty="0">
                <a:latin typeface="Montserrat" pitchFamily="2" charset="0"/>
              </a:rPr>
              <a:t>Their communication provider has advised that they upgrade to FTTP broadband, offering higher symmetrical bandwidth, capable of supporting multiple connections and services, including an over-the-top IP voice solution.</a:t>
            </a:r>
          </a:p>
          <a:p>
            <a:endParaRPr lang="en-GB" sz="1100" dirty="0">
              <a:latin typeface="Montserrat" pitchFamily="2" charset="0"/>
            </a:endParaRPr>
          </a:p>
          <a:p>
            <a:r>
              <a:rPr lang="en-GB" sz="1100" dirty="0">
                <a:latin typeface="Montserrat" pitchFamily="2" charset="0"/>
              </a:rPr>
              <a:t>With upload and download speeds of up to 1Gbps, </a:t>
            </a:r>
            <a:r>
              <a:rPr lang="en-GB" sz="1100" dirty="0" err="1">
                <a:latin typeface="Montserrat" pitchFamily="2" charset="0"/>
              </a:rPr>
              <a:t>CityFibre</a:t>
            </a:r>
            <a:r>
              <a:rPr lang="en-GB" sz="1100" dirty="0">
                <a:latin typeface="Montserrat" pitchFamily="2" charset="0"/>
              </a:rPr>
              <a:t> FTTP provides a reliable service for the business and customers. It also future-proofs the business against the upcoming PSTN switch off, giving them a service they can trust to see them well into the future.</a:t>
            </a:r>
          </a:p>
          <a:p>
            <a:endParaRPr lang="en-GB" sz="1100" dirty="0">
              <a:latin typeface="Montserrat" pitchFamily="2" charset="0"/>
            </a:endParaRPr>
          </a:p>
          <a:p>
            <a:r>
              <a:rPr lang="en-GB" sz="1100" dirty="0">
                <a:latin typeface="Montserrat" pitchFamily="2" charset="0"/>
              </a:rPr>
              <a:t>The combination of FTTP &amp; VoIP are slightly higher in price to the shop’s previous legacy solution, however, the uplift in orders they expect to receive will far outweigh the cost increase.</a:t>
            </a:r>
          </a:p>
          <a:p>
            <a:endParaRPr lang="en-GB" sz="1100" dirty="0">
              <a:latin typeface="Montserrat" pitchFamily="2" charset="0"/>
            </a:endParaRPr>
          </a:p>
          <a:p>
            <a:r>
              <a:rPr lang="en-GB" sz="1100" dirty="0">
                <a:latin typeface="Montserrat" pitchFamily="2" charset="0"/>
              </a:rPr>
              <a:t>The Fancy Dessert shop is now able to accept up to 40 more orders per day, increasing their daily revenue by up to £400, plus they will no longer suffer the longer term damages of negative reviews, meaning their business is set to soar.</a:t>
            </a:r>
          </a:p>
        </p:txBody>
      </p:sp>
      <p:pic>
        <p:nvPicPr>
          <p:cNvPr id="21" name="Picture 20" descr="A picture containing text, person, indoor, preparing&#10;&#10;Description automatically generated">
            <a:extLst>
              <a:ext uri="{FF2B5EF4-FFF2-40B4-BE49-F238E27FC236}">
                <a16:creationId xmlns:a16="http://schemas.microsoft.com/office/drawing/2014/main" id="{09386CB5-93DB-DDA9-5804-945D91D40AD4}"/>
              </a:ext>
            </a:extLst>
          </p:cNvPr>
          <p:cNvPicPr>
            <a:picLocks noChangeAspect="1"/>
          </p:cNvPicPr>
          <p:nvPr/>
        </p:nvPicPr>
        <p:blipFill rotWithShape="1">
          <a:blip r:embed="rId2">
            <a:extLst>
              <a:ext uri="{28A0092B-C50C-407E-A947-70E740481C1C}">
                <a14:useLocalDpi xmlns:a14="http://schemas.microsoft.com/office/drawing/2010/main" val="0"/>
              </a:ext>
            </a:extLst>
          </a:blip>
          <a:srcRect l="17561" t="-4800" r="19914" b="2832"/>
          <a:stretch/>
        </p:blipFill>
        <p:spPr>
          <a:xfrm flipH="1">
            <a:off x="6096000" y="-349693"/>
            <a:ext cx="6096000" cy="7207694"/>
          </a:xfrm>
          <a:prstGeom prst="rect">
            <a:avLst/>
          </a:prstGeom>
        </p:spPr>
      </p:pic>
    </p:spTree>
    <p:extLst>
      <p:ext uri="{BB962C8B-B14F-4D97-AF65-F5344CB8AC3E}">
        <p14:creationId xmlns:p14="http://schemas.microsoft.com/office/powerpoint/2010/main" val="41389120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8A650B593FAA0418668A104E7E371BB" ma:contentTypeVersion="15" ma:contentTypeDescription="Create a new document." ma:contentTypeScope="" ma:versionID="61874936f972a3c9c1d7098e1f78319f">
  <xsd:schema xmlns:xsd="http://www.w3.org/2001/XMLSchema" xmlns:xs="http://www.w3.org/2001/XMLSchema" xmlns:p="http://schemas.microsoft.com/office/2006/metadata/properties" xmlns:ns2="99b22479-19a1-447e-85e4-8e7bb9fe9e45" xmlns:ns3="13499a24-bf67-4c13-86ce-2053feb8ebb0" targetNamespace="http://schemas.microsoft.com/office/2006/metadata/properties" ma:root="true" ma:fieldsID="73291b81561bb6a933fa2b77dfa1723d" ns2:_="" ns3:_="">
    <xsd:import namespace="99b22479-19a1-447e-85e4-8e7bb9fe9e45"/>
    <xsd:import namespace="13499a24-bf67-4c13-86ce-2053feb8ebb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b22479-19a1-447e-85e4-8e7bb9fe9e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45711911-516d-49e4-be27-1297e6c841d7" ma:termSetId="09814cd3-568e-fe90-9814-8d621ff8fb84" ma:anchorId="fba54fb3-c3e1-fe81-a776-ca4b69148c4d" ma:open="true" ma:isKeyword="false">
      <xsd:complexType>
        <xsd:sequence>
          <xsd:element ref="pc:Terms" minOccurs="0" maxOccurs="1"/>
        </xsd:sequence>
      </xsd:complex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21" nillable="true" ma:displayName="MediaServiceDateTaken" ma:hidden="true" ma:internalName="MediaServiceDateTake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3499a24-bf67-4c13-86ce-2053feb8ebb0"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9cb63677-1abf-4ddd-be9c-b45f811cb1bd}" ma:internalName="TaxCatchAll" ma:showField="CatchAllData" ma:web="13499a24-bf67-4c13-86ce-2053feb8ebb0">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13499a24-bf67-4c13-86ce-2053feb8ebb0" xsi:nil="true"/>
    <lcf76f155ced4ddcb4097134ff3c332f xmlns="99b22479-19a1-447e-85e4-8e7bb9fe9e4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DBB4132-1FB3-47C9-954D-0D5DCCB92884}"/>
</file>

<file path=customXml/itemProps2.xml><?xml version="1.0" encoding="utf-8"?>
<ds:datastoreItem xmlns:ds="http://schemas.openxmlformats.org/officeDocument/2006/customXml" ds:itemID="{1AD8C3A2-4642-4DC9-91E7-13931824916F}"/>
</file>

<file path=customXml/itemProps3.xml><?xml version="1.0" encoding="utf-8"?>
<ds:datastoreItem xmlns:ds="http://schemas.openxmlformats.org/officeDocument/2006/customXml" ds:itemID="{0358FAD8-84D6-40AE-90F9-C85513263DA8}"/>
</file>

<file path=docProps/app.xml><?xml version="1.0" encoding="utf-8"?>
<Properties xmlns="http://schemas.openxmlformats.org/officeDocument/2006/extended-properties" xmlns:vt="http://schemas.openxmlformats.org/officeDocument/2006/docPropsVTypes">
  <TotalTime>0</TotalTime>
  <Words>339</Words>
  <Application>Microsoft Office PowerPoint</Application>
  <PresentationFormat>Widescreen</PresentationFormat>
  <Paragraphs>20</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Montserrat</vt:lpstr>
      <vt:lpstr>Office Theme</vt:lpstr>
      <vt:lpstr>Case Study</vt:lpstr>
      <vt:lpstr>The Solution</vt:lpstr>
    </vt:vector>
  </TitlesOfParts>
  <Company>Daisy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Study</dc:title>
  <dc:creator>Emily Taylor</dc:creator>
  <cp:lastModifiedBy>Emily Taylor</cp:lastModifiedBy>
  <cp:revision>1</cp:revision>
  <dcterms:created xsi:type="dcterms:W3CDTF">2023-03-09T13:36:07Z</dcterms:created>
  <dcterms:modified xsi:type="dcterms:W3CDTF">2023-03-09T13:36:41Z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0x01010078A650B593FAA0418668A104E7E371BB</vt:lpwstr>
  </property>
</Properties>
</file>