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9004300"/>
  <p:notesSz cx="15125700" cy="90043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2791333"/>
            <a:ext cx="12856845" cy="18909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237CC1"/>
                </a:solidFill>
                <a:latin typeface="Gotham Bold"/>
                <a:cs typeface="Gotham Bol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042408"/>
            <a:ext cx="10587990" cy="225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20008" y="863993"/>
            <a:ext cx="4787988" cy="727028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-12"/>
            <a:ext cx="9900285" cy="9000490"/>
          </a:xfrm>
          <a:custGeom>
            <a:avLst/>
            <a:gdLst/>
            <a:ahLst/>
            <a:cxnLst/>
            <a:rect l="l" t="t" r="r" b="b"/>
            <a:pathLst>
              <a:path w="9900285" h="9000490">
                <a:moveTo>
                  <a:pt x="9900005" y="0"/>
                </a:moveTo>
                <a:lnTo>
                  <a:pt x="0" y="0"/>
                </a:lnTo>
                <a:lnTo>
                  <a:pt x="0" y="9000007"/>
                </a:lnTo>
                <a:lnTo>
                  <a:pt x="9900005" y="9000007"/>
                </a:lnTo>
                <a:lnTo>
                  <a:pt x="9900005" y="0"/>
                </a:lnTo>
                <a:close/>
              </a:path>
            </a:pathLst>
          </a:custGeom>
          <a:solidFill>
            <a:srgbClr val="C5B7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237CC1"/>
                </a:solidFill>
                <a:latin typeface="Gotham Bold"/>
                <a:cs typeface="Gotham Bol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76006" y="863993"/>
            <a:ext cx="6431991" cy="727028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160004" y="1389367"/>
            <a:ext cx="3768090" cy="2066925"/>
          </a:xfrm>
          <a:custGeom>
            <a:avLst/>
            <a:gdLst/>
            <a:ahLst/>
            <a:cxnLst/>
            <a:rect l="l" t="t" r="r" b="b"/>
            <a:pathLst>
              <a:path w="3768090" h="2066925">
                <a:moveTo>
                  <a:pt x="0" y="2066620"/>
                </a:moveTo>
                <a:lnTo>
                  <a:pt x="3767988" y="2066620"/>
                </a:lnTo>
                <a:lnTo>
                  <a:pt x="3767988" y="0"/>
                </a:lnTo>
                <a:lnTo>
                  <a:pt x="0" y="0"/>
                </a:lnTo>
                <a:lnTo>
                  <a:pt x="0" y="20666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-12"/>
            <a:ext cx="8160384" cy="9000490"/>
          </a:xfrm>
          <a:custGeom>
            <a:avLst/>
            <a:gdLst/>
            <a:ahLst/>
            <a:cxnLst/>
            <a:rect l="l" t="t" r="r" b="b"/>
            <a:pathLst>
              <a:path w="8160384" h="9000490">
                <a:moveTo>
                  <a:pt x="8160004" y="0"/>
                </a:moveTo>
                <a:lnTo>
                  <a:pt x="0" y="0"/>
                </a:lnTo>
                <a:lnTo>
                  <a:pt x="0" y="9000007"/>
                </a:lnTo>
                <a:lnTo>
                  <a:pt x="8160004" y="9000007"/>
                </a:lnTo>
                <a:lnTo>
                  <a:pt x="8160004" y="0"/>
                </a:lnTo>
                <a:close/>
              </a:path>
            </a:pathLst>
          </a:custGeom>
          <a:solidFill>
            <a:srgbClr val="C5B7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237CC1"/>
                </a:solidFill>
                <a:latin typeface="Gotham Bold"/>
                <a:cs typeface="Gotham Bol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51300" y="2296813"/>
            <a:ext cx="5939790" cy="5173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237CC1"/>
                </a:solidFill>
                <a:latin typeface="Gotham Light"/>
                <a:cs typeface="Gotham Light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070989"/>
            <a:ext cx="6579679" cy="5942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237CC1"/>
                </a:solidFill>
                <a:latin typeface="Gotham Bold"/>
                <a:cs typeface="Gotham Bol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1300" y="497806"/>
            <a:ext cx="3934460" cy="1541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237CC1"/>
                </a:solidFill>
                <a:latin typeface="Gotham Bold"/>
                <a:cs typeface="Gotham Bol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55497" y="2731763"/>
            <a:ext cx="7137400" cy="5292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8373999"/>
            <a:ext cx="4840224" cy="450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8373999"/>
            <a:ext cx="3478911" cy="450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8373999"/>
            <a:ext cx="3478911" cy="450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5497" y="2385315"/>
            <a:ext cx="4510405" cy="650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-80"/>
              <a:t>FTTP</a:t>
            </a:r>
            <a:r>
              <a:rPr dirty="0" sz="4100" spc="-225"/>
              <a:t> </a:t>
            </a:r>
            <a:r>
              <a:rPr dirty="0" sz="4100" spc="-110"/>
              <a:t>Case</a:t>
            </a:r>
            <a:r>
              <a:rPr dirty="0" sz="4100" spc="-220"/>
              <a:t> </a:t>
            </a:r>
            <a:r>
              <a:rPr dirty="0" sz="4100" spc="-95"/>
              <a:t>Study</a:t>
            </a:r>
            <a:endParaRPr sz="4100"/>
          </a:p>
        </p:txBody>
      </p:sp>
      <p:sp>
        <p:nvSpPr>
          <p:cNvPr id="3" name="object 3" descr=""/>
          <p:cNvSpPr txBox="1"/>
          <p:nvPr/>
        </p:nvSpPr>
        <p:spPr>
          <a:xfrm>
            <a:off x="1255497" y="2731763"/>
            <a:ext cx="7137400" cy="5292090"/>
          </a:xfrm>
          <a:prstGeom prst="rect">
            <a:avLst/>
          </a:prstGeom>
        </p:spPr>
        <p:txBody>
          <a:bodyPr wrap="square" lIns="0" tIns="262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70"/>
              </a:spcBef>
            </a:pPr>
            <a:r>
              <a:rPr dirty="0" sz="2800" spc="-114" b="1">
                <a:solidFill>
                  <a:srgbClr val="237CC1"/>
                </a:solidFill>
                <a:latin typeface="Gotham Bold"/>
                <a:cs typeface="Gotham Bold"/>
              </a:rPr>
              <a:t>Powered</a:t>
            </a:r>
            <a:r>
              <a:rPr dirty="0" sz="2800" spc="-105" b="1">
                <a:solidFill>
                  <a:srgbClr val="237CC1"/>
                </a:solidFill>
                <a:latin typeface="Gotham Bold"/>
                <a:cs typeface="Gotham Bold"/>
              </a:rPr>
              <a:t> </a:t>
            </a:r>
            <a:r>
              <a:rPr dirty="0" sz="2800" spc="-95" b="1">
                <a:solidFill>
                  <a:srgbClr val="237CC1"/>
                </a:solidFill>
                <a:latin typeface="Gotham Bold"/>
                <a:cs typeface="Gotham Bold"/>
              </a:rPr>
              <a:t>by</a:t>
            </a:r>
            <a:r>
              <a:rPr dirty="0" sz="2800" spc="-100" b="1">
                <a:solidFill>
                  <a:srgbClr val="237CC1"/>
                </a:solidFill>
                <a:latin typeface="Gotham Bold"/>
                <a:cs typeface="Gotham Bold"/>
              </a:rPr>
              <a:t> </a:t>
            </a:r>
            <a:r>
              <a:rPr dirty="0" sz="2800" spc="-10" b="1">
                <a:solidFill>
                  <a:srgbClr val="237CC1"/>
                </a:solidFill>
                <a:latin typeface="Gotham Bold"/>
                <a:cs typeface="Gotham Bold"/>
              </a:rPr>
              <a:t>CityFibre</a:t>
            </a:r>
            <a:endParaRPr sz="2800">
              <a:latin typeface="Gotham Bold"/>
              <a:cs typeface="Gotham Bold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 sz="1700" b="0">
                <a:solidFill>
                  <a:srgbClr val="237CC1"/>
                </a:solidFill>
                <a:latin typeface="Gotham Medium"/>
                <a:cs typeface="Gotham Medium"/>
              </a:rPr>
              <a:t>Business:</a:t>
            </a:r>
            <a:r>
              <a:rPr dirty="0" sz="1700" spc="-20" b="0">
                <a:solidFill>
                  <a:srgbClr val="237CC1"/>
                </a:solidFill>
                <a:latin typeface="Gotham Medium"/>
                <a:cs typeface="Gotham Medium"/>
              </a:rPr>
              <a:t> </a:t>
            </a:r>
            <a:r>
              <a:rPr dirty="0" sz="1700" spc="-10" b="0">
                <a:solidFill>
                  <a:srgbClr val="237CC1"/>
                </a:solidFill>
                <a:latin typeface="Gotham Book"/>
                <a:cs typeface="Gotham Book"/>
              </a:rPr>
              <a:t>Hotel</a:t>
            </a:r>
            <a:endParaRPr sz="1700">
              <a:latin typeface="Gotham Book"/>
              <a:cs typeface="Gotham Book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700" b="0">
                <a:solidFill>
                  <a:srgbClr val="237CC1"/>
                </a:solidFill>
                <a:latin typeface="Gotham Medium"/>
                <a:cs typeface="Gotham Medium"/>
              </a:rPr>
              <a:t>Owner:</a:t>
            </a:r>
            <a:r>
              <a:rPr dirty="0" sz="1700" spc="-30" b="0">
                <a:solidFill>
                  <a:srgbClr val="237CC1"/>
                </a:solidFill>
                <a:latin typeface="Gotham Medium"/>
                <a:cs typeface="Gotham Medium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Florentin</a:t>
            </a:r>
            <a:r>
              <a:rPr dirty="0" sz="1700" spc="-20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spc="-10" b="0">
                <a:solidFill>
                  <a:srgbClr val="237CC1"/>
                </a:solidFill>
                <a:latin typeface="Gotham Book"/>
                <a:cs typeface="Gotham Book"/>
              </a:rPr>
              <a:t>Freeman</a:t>
            </a:r>
            <a:endParaRPr sz="1700">
              <a:latin typeface="Gotham Book"/>
              <a:cs typeface="Gotham Book"/>
            </a:endParaRPr>
          </a:p>
          <a:p>
            <a:pPr marL="12700" marR="2439670">
              <a:lnSpc>
                <a:spcPct val="100000"/>
              </a:lnSpc>
              <a:spcBef>
                <a:spcPts val="285"/>
              </a:spcBef>
            </a:pPr>
            <a:r>
              <a:rPr dirty="0" sz="1700" b="0">
                <a:solidFill>
                  <a:srgbClr val="237CC1"/>
                </a:solidFill>
                <a:latin typeface="Gotham Medium"/>
                <a:cs typeface="Gotham Medium"/>
              </a:rPr>
              <a:t>Goal:</a:t>
            </a:r>
            <a:r>
              <a:rPr dirty="0" sz="1700" spc="-15" b="0">
                <a:solidFill>
                  <a:srgbClr val="237CC1"/>
                </a:solidFill>
                <a:latin typeface="Gotham Medium"/>
                <a:cs typeface="Gotham Medium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Reliable,</a:t>
            </a:r>
            <a:r>
              <a:rPr dirty="0" sz="1700" spc="-15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high-bandwidth</a:t>
            </a:r>
            <a:r>
              <a:rPr dirty="0" sz="1700" spc="-10" b="0">
                <a:solidFill>
                  <a:srgbClr val="237CC1"/>
                </a:solidFill>
                <a:latin typeface="Gotham Book"/>
                <a:cs typeface="Gotham Book"/>
              </a:rPr>
              <a:t> connectivity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to</a:t>
            </a:r>
            <a:r>
              <a:rPr dirty="0" sz="1700" spc="-20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support</a:t>
            </a:r>
            <a:r>
              <a:rPr dirty="0" sz="1700" spc="-15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high</a:t>
            </a:r>
            <a:r>
              <a:rPr dirty="0" sz="1700" spc="-20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volume</a:t>
            </a:r>
            <a:r>
              <a:rPr dirty="0" sz="1700" spc="-15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Book"/>
                <a:cs typeface="Gotham Book"/>
              </a:rPr>
              <a:t>of</a:t>
            </a:r>
            <a:r>
              <a:rPr dirty="0" sz="1700" spc="-15" b="0">
                <a:solidFill>
                  <a:srgbClr val="237CC1"/>
                </a:solidFill>
                <a:latin typeface="Gotham Book"/>
                <a:cs typeface="Gotham Book"/>
              </a:rPr>
              <a:t> </a:t>
            </a:r>
            <a:r>
              <a:rPr dirty="0" sz="1700" spc="-10" b="0">
                <a:solidFill>
                  <a:srgbClr val="237CC1"/>
                </a:solidFill>
                <a:latin typeface="Gotham Book"/>
                <a:cs typeface="Gotham Book"/>
              </a:rPr>
              <a:t>activity</a:t>
            </a:r>
            <a:endParaRPr sz="1700">
              <a:latin typeface="Gotham Book"/>
              <a:cs typeface="Gotham Book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1700" b="0">
                <a:solidFill>
                  <a:srgbClr val="237CC1"/>
                </a:solidFill>
                <a:latin typeface="Gotham Medium"/>
                <a:cs typeface="Gotham Medium"/>
              </a:rPr>
              <a:t>Current</a:t>
            </a:r>
            <a:r>
              <a:rPr dirty="0" sz="1700" spc="-45" b="0">
                <a:solidFill>
                  <a:srgbClr val="237CC1"/>
                </a:solidFill>
                <a:latin typeface="Gotham Medium"/>
                <a:cs typeface="Gotham Medium"/>
              </a:rPr>
              <a:t> </a:t>
            </a:r>
            <a:r>
              <a:rPr dirty="0" sz="1700" b="0">
                <a:solidFill>
                  <a:srgbClr val="237CC1"/>
                </a:solidFill>
                <a:latin typeface="Gotham Medium"/>
                <a:cs typeface="Gotham Medium"/>
              </a:rPr>
              <a:t>technology:</a:t>
            </a:r>
            <a:r>
              <a:rPr dirty="0" sz="1700" spc="-30" b="0">
                <a:solidFill>
                  <a:srgbClr val="237CC1"/>
                </a:solidFill>
                <a:latin typeface="Gotham Medium"/>
                <a:cs typeface="Gotham Medium"/>
              </a:rPr>
              <a:t> </a:t>
            </a:r>
            <a:r>
              <a:rPr dirty="0" sz="1700" spc="-20" b="0">
                <a:solidFill>
                  <a:srgbClr val="237CC1"/>
                </a:solidFill>
                <a:latin typeface="Gotham Book"/>
                <a:cs typeface="Gotham Book"/>
              </a:rPr>
              <a:t>FTTC</a:t>
            </a:r>
            <a:endParaRPr sz="1700">
              <a:latin typeface="Gotham Book"/>
              <a:cs typeface="Gotham Book"/>
            </a:endParaRPr>
          </a:p>
          <a:p>
            <a:pPr marL="12700" marR="32384">
              <a:lnSpc>
                <a:spcPct val="100000"/>
              </a:lnSpc>
              <a:spcBef>
                <a:spcPts val="1460"/>
              </a:spcBef>
            </a:pP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Florentin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Freeman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operates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busy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hotel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Brighton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that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receives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hundreds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online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bookings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per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week,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for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everything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from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corporate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events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wedding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parties.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Over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80%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3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bookings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are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taken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online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but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recently,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there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has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been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notable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reduction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online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bookings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and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Florentin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has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received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complaints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from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both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staff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and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guests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about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poor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WiFi.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This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has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resulted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50" b="0">
                <a:solidFill>
                  <a:srgbClr val="237CC1"/>
                </a:solidFill>
                <a:latin typeface="Gotham Light"/>
                <a:cs typeface="Gotham Light"/>
              </a:rPr>
              <a:t>a</a:t>
            </a:r>
            <a:r>
              <a:rPr dirty="0" sz="1200" spc="50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loss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business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for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hotel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they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are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unable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confirm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bookings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online.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They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are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also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experiencing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issues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with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card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payments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terminal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intermittent,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plus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they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are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getting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bad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reviews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online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with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guests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sharing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their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poor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experience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in-room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entertainment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as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they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were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unable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use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streaming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services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promised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them.</a:t>
            </a:r>
            <a:endParaRPr sz="1200">
              <a:latin typeface="Gotham Light"/>
              <a:cs typeface="Gotham Light"/>
            </a:endParaRPr>
          </a:p>
          <a:p>
            <a:pPr marL="12700" marR="5080">
              <a:lnSpc>
                <a:spcPct val="100000"/>
              </a:lnSpc>
              <a:spcBef>
                <a:spcPts val="1130"/>
              </a:spcBef>
            </a:pP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When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hotel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first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opened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five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years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ago,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they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installed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an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FTTC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broadband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solution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that</a:t>
            </a:r>
            <a:r>
              <a:rPr dirty="0" sz="1200" spc="50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was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primarily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used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by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staff,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however,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demands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increasingly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connected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world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0" b="0">
                <a:solidFill>
                  <a:srgbClr val="237CC1"/>
                </a:solidFill>
                <a:latin typeface="Gotham Light"/>
                <a:cs typeface="Gotham Light"/>
              </a:rPr>
              <a:t>have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risen,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they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have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found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their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current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solution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is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not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capable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of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supporting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such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high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volume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of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activity.</a:t>
            </a:r>
            <a:endParaRPr sz="1200">
              <a:latin typeface="Gotham Light"/>
              <a:cs typeface="Gotham Light"/>
            </a:endParaRPr>
          </a:p>
          <a:p>
            <a:pPr marL="12700" marR="76835">
              <a:lnSpc>
                <a:spcPct val="100000"/>
              </a:lnSpc>
              <a:spcBef>
                <a:spcPts val="1135"/>
              </a:spcBef>
            </a:pP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Florentin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reached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out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a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local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telecoms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business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to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find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out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what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the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best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solution</a:t>
            </a:r>
            <a:r>
              <a:rPr dirty="0" sz="1200" spc="-1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would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25" b="0">
                <a:solidFill>
                  <a:srgbClr val="237CC1"/>
                </a:solidFill>
                <a:latin typeface="Gotham Light"/>
                <a:cs typeface="Gotham Light"/>
              </a:rPr>
              <a:t>be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for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b="0">
                <a:solidFill>
                  <a:srgbClr val="237CC1"/>
                </a:solidFill>
                <a:latin typeface="Gotham Light"/>
                <a:cs typeface="Gotham Light"/>
              </a:rPr>
              <a:t>her</a:t>
            </a:r>
            <a:r>
              <a:rPr dirty="0" sz="1200" spc="-5" b="0">
                <a:solidFill>
                  <a:srgbClr val="237CC1"/>
                </a:solidFill>
                <a:latin typeface="Gotham Light"/>
                <a:cs typeface="Gotham Light"/>
              </a:rPr>
              <a:t> </a:t>
            </a:r>
            <a:r>
              <a:rPr dirty="0" sz="1200" spc="-10" b="0">
                <a:solidFill>
                  <a:srgbClr val="237CC1"/>
                </a:solidFill>
                <a:latin typeface="Gotham Light"/>
                <a:cs typeface="Gotham Light"/>
              </a:rPr>
              <a:t>business.</a:t>
            </a:r>
            <a:endParaRPr sz="1200">
              <a:latin typeface="Gotham Light"/>
              <a:cs typeface="Gotham Ligh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0" y="719988"/>
            <a:ext cx="7875270" cy="1368425"/>
            <a:chOff x="0" y="719988"/>
            <a:chExt cx="7875270" cy="1368425"/>
          </a:xfrm>
        </p:grpSpPr>
        <p:sp>
          <p:nvSpPr>
            <p:cNvPr id="5" name="object 5" descr=""/>
            <p:cNvSpPr/>
            <p:nvPr/>
          </p:nvSpPr>
          <p:spPr>
            <a:xfrm>
              <a:off x="0" y="719988"/>
              <a:ext cx="5328920" cy="1368425"/>
            </a:xfrm>
            <a:custGeom>
              <a:avLst/>
              <a:gdLst/>
              <a:ahLst/>
              <a:cxnLst/>
              <a:rect l="l" t="t" r="r" b="b"/>
              <a:pathLst>
                <a:path w="5328920" h="1368425">
                  <a:moveTo>
                    <a:pt x="5328920" y="0"/>
                  </a:moveTo>
                  <a:lnTo>
                    <a:pt x="0" y="0"/>
                  </a:lnTo>
                  <a:lnTo>
                    <a:pt x="0" y="1368005"/>
                  </a:lnTo>
                  <a:lnTo>
                    <a:pt x="5328920" y="1368005"/>
                  </a:lnTo>
                  <a:lnTo>
                    <a:pt x="5328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12623" y="1312810"/>
              <a:ext cx="242836" cy="252171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762686" y="1316367"/>
              <a:ext cx="368300" cy="328295"/>
            </a:xfrm>
            <a:custGeom>
              <a:avLst/>
              <a:gdLst/>
              <a:ahLst/>
              <a:cxnLst/>
              <a:rect l="l" t="t" r="r" b="b"/>
              <a:pathLst>
                <a:path w="368300" h="328294">
                  <a:moveTo>
                    <a:pt x="61518" y="30073"/>
                  </a:moveTo>
                  <a:lnTo>
                    <a:pt x="59182" y="18135"/>
                  </a:lnTo>
                  <a:lnTo>
                    <a:pt x="52717" y="8597"/>
                  </a:lnTo>
                  <a:lnTo>
                    <a:pt x="42964" y="2286"/>
                  </a:lnTo>
                  <a:lnTo>
                    <a:pt x="30759" y="0"/>
                  </a:lnTo>
                  <a:lnTo>
                    <a:pt x="18554" y="2286"/>
                  </a:lnTo>
                  <a:lnTo>
                    <a:pt x="8801" y="8597"/>
                  </a:lnTo>
                  <a:lnTo>
                    <a:pt x="2336" y="18135"/>
                  </a:lnTo>
                  <a:lnTo>
                    <a:pt x="0" y="30073"/>
                  </a:lnTo>
                  <a:lnTo>
                    <a:pt x="2387" y="41884"/>
                  </a:lnTo>
                  <a:lnTo>
                    <a:pt x="8915" y="51435"/>
                  </a:lnTo>
                  <a:lnTo>
                    <a:pt x="18681" y="57810"/>
                  </a:lnTo>
                  <a:lnTo>
                    <a:pt x="30759" y="60147"/>
                  </a:lnTo>
                  <a:lnTo>
                    <a:pt x="42722" y="57772"/>
                  </a:lnTo>
                  <a:lnTo>
                    <a:pt x="52501" y="51320"/>
                  </a:lnTo>
                  <a:lnTo>
                    <a:pt x="59105" y="41757"/>
                  </a:lnTo>
                  <a:lnTo>
                    <a:pt x="61518" y="30073"/>
                  </a:lnTo>
                  <a:close/>
                </a:path>
                <a:path w="368300" h="328294">
                  <a:moveTo>
                    <a:pt x="367690" y="74561"/>
                  </a:moveTo>
                  <a:lnTo>
                    <a:pt x="316204" y="74561"/>
                  </a:lnTo>
                  <a:lnTo>
                    <a:pt x="273342" y="191058"/>
                  </a:lnTo>
                  <a:lnTo>
                    <a:pt x="232029" y="74561"/>
                  </a:lnTo>
                  <a:lnTo>
                    <a:pt x="156616" y="74561"/>
                  </a:lnTo>
                  <a:lnTo>
                    <a:pt x="156616" y="29756"/>
                  </a:lnTo>
                  <a:lnTo>
                    <a:pt x="107835" y="29756"/>
                  </a:lnTo>
                  <a:lnTo>
                    <a:pt x="107835" y="74561"/>
                  </a:lnTo>
                  <a:lnTo>
                    <a:pt x="6375" y="74561"/>
                  </a:lnTo>
                  <a:lnTo>
                    <a:pt x="6375" y="243636"/>
                  </a:lnTo>
                  <a:lnTo>
                    <a:pt x="55156" y="243636"/>
                  </a:lnTo>
                  <a:lnTo>
                    <a:pt x="55156" y="114973"/>
                  </a:lnTo>
                  <a:lnTo>
                    <a:pt x="107835" y="114973"/>
                  </a:lnTo>
                  <a:lnTo>
                    <a:pt x="107835" y="243636"/>
                  </a:lnTo>
                  <a:lnTo>
                    <a:pt x="156616" y="243636"/>
                  </a:lnTo>
                  <a:lnTo>
                    <a:pt x="156616" y="114973"/>
                  </a:lnTo>
                  <a:lnTo>
                    <a:pt x="195973" y="114973"/>
                  </a:lnTo>
                  <a:lnTo>
                    <a:pt x="250977" y="250761"/>
                  </a:lnTo>
                  <a:lnTo>
                    <a:pt x="248145" y="259054"/>
                  </a:lnTo>
                  <a:lnTo>
                    <a:pt x="243865" y="268871"/>
                  </a:lnTo>
                  <a:lnTo>
                    <a:pt x="237248" y="277761"/>
                  </a:lnTo>
                  <a:lnTo>
                    <a:pt x="226187" y="284213"/>
                  </a:lnTo>
                  <a:lnTo>
                    <a:pt x="208610" y="286702"/>
                  </a:lnTo>
                  <a:lnTo>
                    <a:pt x="201574" y="286702"/>
                  </a:lnTo>
                  <a:lnTo>
                    <a:pt x="194259" y="285965"/>
                  </a:lnTo>
                  <a:lnTo>
                    <a:pt x="185699" y="284391"/>
                  </a:lnTo>
                  <a:lnTo>
                    <a:pt x="185356" y="324421"/>
                  </a:lnTo>
                  <a:lnTo>
                    <a:pt x="192100" y="325805"/>
                  </a:lnTo>
                  <a:lnTo>
                    <a:pt x="199923" y="327037"/>
                  </a:lnTo>
                  <a:lnTo>
                    <a:pt x="208521" y="327926"/>
                  </a:lnTo>
                  <a:lnTo>
                    <a:pt x="217589" y="328269"/>
                  </a:lnTo>
                  <a:lnTo>
                    <a:pt x="249275" y="322326"/>
                  </a:lnTo>
                  <a:lnTo>
                    <a:pt x="270129" y="307784"/>
                  </a:lnTo>
                  <a:lnTo>
                    <a:pt x="282905" y="289598"/>
                  </a:lnTo>
                  <a:lnTo>
                    <a:pt x="290410" y="272732"/>
                  </a:lnTo>
                  <a:lnTo>
                    <a:pt x="367690" y="74561"/>
                  </a:lnTo>
                  <a:close/>
                </a:path>
              </a:pathLst>
            </a:custGeom>
            <a:solidFill>
              <a:srgbClr val="237C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2305" y="1316357"/>
              <a:ext cx="230734" cy="24387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94943" y="1319701"/>
              <a:ext cx="183565" cy="24527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99933" y="1384805"/>
              <a:ext cx="275069" cy="180174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5803312" y="1114574"/>
              <a:ext cx="633730" cy="633730"/>
            </a:xfrm>
            <a:custGeom>
              <a:avLst/>
              <a:gdLst/>
              <a:ahLst/>
              <a:cxnLst/>
              <a:rect l="l" t="t" r="r" b="b"/>
              <a:pathLst>
                <a:path w="633729" h="633730">
                  <a:moveTo>
                    <a:pt x="316598" y="0"/>
                  </a:moveTo>
                  <a:lnTo>
                    <a:pt x="269813" y="3432"/>
                  </a:lnTo>
                  <a:lnTo>
                    <a:pt x="225160" y="13404"/>
                  </a:lnTo>
                  <a:lnTo>
                    <a:pt x="183127" y="29425"/>
                  </a:lnTo>
                  <a:lnTo>
                    <a:pt x="144206" y="51005"/>
                  </a:lnTo>
                  <a:lnTo>
                    <a:pt x="108886" y="77655"/>
                  </a:lnTo>
                  <a:lnTo>
                    <a:pt x="77655" y="108886"/>
                  </a:lnTo>
                  <a:lnTo>
                    <a:pt x="51005" y="144206"/>
                  </a:lnTo>
                  <a:lnTo>
                    <a:pt x="29425" y="183127"/>
                  </a:lnTo>
                  <a:lnTo>
                    <a:pt x="13404" y="225160"/>
                  </a:lnTo>
                  <a:lnTo>
                    <a:pt x="3432" y="269813"/>
                  </a:lnTo>
                  <a:lnTo>
                    <a:pt x="0" y="316598"/>
                  </a:lnTo>
                  <a:lnTo>
                    <a:pt x="3432" y="363379"/>
                  </a:lnTo>
                  <a:lnTo>
                    <a:pt x="13404" y="408030"/>
                  </a:lnTo>
                  <a:lnTo>
                    <a:pt x="29425" y="450060"/>
                  </a:lnTo>
                  <a:lnTo>
                    <a:pt x="51005" y="488980"/>
                  </a:lnTo>
                  <a:lnTo>
                    <a:pt x="77655" y="524299"/>
                  </a:lnTo>
                  <a:lnTo>
                    <a:pt x="108886" y="555529"/>
                  </a:lnTo>
                  <a:lnTo>
                    <a:pt x="144206" y="582178"/>
                  </a:lnTo>
                  <a:lnTo>
                    <a:pt x="183127" y="603758"/>
                  </a:lnTo>
                  <a:lnTo>
                    <a:pt x="225160" y="619779"/>
                  </a:lnTo>
                  <a:lnTo>
                    <a:pt x="269813" y="629751"/>
                  </a:lnTo>
                  <a:lnTo>
                    <a:pt x="316598" y="633183"/>
                  </a:lnTo>
                  <a:lnTo>
                    <a:pt x="363379" y="629751"/>
                  </a:lnTo>
                  <a:lnTo>
                    <a:pt x="408030" y="619779"/>
                  </a:lnTo>
                  <a:lnTo>
                    <a:pt x="450060" y="603758"/>
                  </a:lnTo>
                  <a:lnTo>
                    <a:pt x="488980" y="582178"/>
                  </a:lnTo>
                  <a:lnTo>
                    <a:pt x="524299" y="555529"/>
                  </a:lnTo>
                  <a:lnTo>
                    <a:pt x="555529" y="524299"/>
                  </a:lnTo>
                  <a:lnTo>
                    <a:pt x="582178" y="488980"/>
                  </a:lnTo>
                  <a:lnTo>
                    <a:pt x="603758" y="450060"/>
                  </a:lnTo>
                  <a:lnTo>
                    <a:pt x="619779" y="408030"/>
                  </a:lnTo>
                  <a:lnTo>
                    <a:pt x="621079" y="402208"/>
                  </a:lnTo>
                  <a:lnTo>
                    <a:pt x="490854" y="402208"/>
                  </a:lnTo>
                  <a:lnTo>
                    <a:pt x="460286" y="396036"/>
                  </a:lnTo>
                  <a:lnTo>
                    <a:pt x="435322" y="379204"/>
                  </a:lnTo>
                  <a:lnTo>
                    <a:pt x="418490" y="354240"/>
                  </a:lnTo>
                  <a:lnTo>
                    <a:pt x="412318" y="323672"/>
                  </a:lnTo>
                  <a:lnTo>
                    <a:pt x="418490" y="293105"/>
                  </a:lnTo>
                  <a:lnTo>
                    <a:pt x="435322" y="268146"/>
                  </a:lnTo>
                  <a:lnTo>
                    <a:pt x="460286" y="251318"/>
                  </a:lnTo>
                  <a:lnTo>
                    <a:pt x="490854" y="245148"/>
                  </a:lnTo>
                  <a:lnTo>
                    <a:pt x="624243" y="245148"/>
                  </a:lnTo>
                  <a:lnTo>
                    <a:pt x="619779" y="225160"/>
                  </a:lnTo>
                  <a:lnTo>
                    <a:pt x="603758" y="183127"/>
                  </a:lnTo>
                  <a:lnTo>
                    <a:pt x="582178" y="144206"/>
                  </a:lnTo>
                  <a:lnTo>
                    <a:pt x="555529" y="108886"/>
                  </a:lnTo>
                  <a:lnTo>
                    <a:pt x="524299" y="77655"/>
                  </a:lnTo>
                  <a:lnTo>
                    <a:pt x="488980" y="51005"/>
                  </a:lnTo>
                  <a:lnTo>
                    <a:pt x="450060" y="29425"/>
                  </a:lnTo>
                  <a:lnTo>
                    <a:pt x="408030" y="13404"/>
                  </a:lnTo>
                  <a:lnTo>
                    <a:pt x="363379" y="3432"/>
                  </a:lnTo>
                  <a:lnTo>
                    <a:pt x="316598" y="0"/>
                  </a:lnTo>
                  <a:close/>
                </a:path>
                <a:path w="633729" h="633730">
                  <a:moveTo>
                    <a:pt x="624243" y="245148"/>
                  </a:moveTo>
                  <a:lnTo>
                    <a:pt x="490854" y="245148"/>
                  </a:lnTo>
                  <a:lnTo>
                    <a:pt x="521421" y="251318"/>
                  </a:lnTo>
                  <a:lnTo>
                    <a:pt x="546380" y="268146"/>
                  </a:lnTo>
                  <a:lnTo>
                    <a:pt x="563208" y="293105"/>
                  </a:lnTo>
                  <a:lnTo>
                    <a:pt x="569379" y="323672"/>
                  </a:lnTo>
                  <a:lnTo>
                    <a:pt x="563208" y="354240"/>
                  </a:lnTo>
                  <a:lnTo>
                    <a:pt x="546380" y="379204"/>
                  </a:lnTo>
                  <a:lnTo>
                    <a:pt x="521421" y="396036"/>
                  </a:lnTo>
                  <a:lnTo>
                    <a:pt x="490854" y="402208"/>
                  </a:lnTo>
                  <a:lnTo>
                    <a:pt x="621079" y="402208"/>
                  </a:lnTo>
                  <a:lnTo>
                    <a:pt x="629751" y="363379"/>
                  </a:lnTo>
                  <a:lnTo>
                    <a:pt x="633183" y="316598"/>
                  </a:lnTo>
                  <a:lnTo>
                    <a:pt x="629751" y="269813"/>
                  </a:lnTo>
                  <a:lnTo>
                    <a:pt x="624243" y="245148"/>
                  </a:lnTo>
                  <a:close/>
                </a:path>
              </a:pathLst>
            </a:custGeom>
            <a:solidFill>
              <a:srgbClr val="237C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40855" y="1123033"/>
              <a:ext cx="499987" cy="9926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87143" y="1123038"/>
              <a:ext cx="134928" cy="12308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93449" y="1012714"/>
              <a:ext cx="2126538" cy="79096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00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0"/>
              </a:spcBef>
            </a:pPr>
            <a:r>
              <a:rPr dirty="0" spc="-105"/>
              <a:t>The</a:t>
            </a:r>
            <a:r>
              <a:rPr dirty="0" spc="-280"/>
              <a:t> </a:t>
            </a:r>
            <a:r>
              <a:rPr dirty="0" spc="-125"/>
              <a:t>Solution</a:t>
            </a: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700" b="0">
                <a:latin typeface="Gotham Medium"/>
                <a:cs typeface="Gotham Medium"/>
              </a:rPr>
              <a:t>New</a:t>
            </a:r>
            <a:r>
              <a:rPr dirty="0" sz="1700" spc="-40" b="0">
                <a:latin typeface="Gotham Medium"/>
                <a:cs typeface="Gotham Medium"/>
              </a:rPr>
              <a:t> </a:t>
            </a:r>
            <a:r>
              <a:rPr dirty="0" sz="1700" b="0">
                <a:latin typeface="Gotham Medium"/>
                <a:cs typeface="Gotham Medium"/>
              </a:rPr>
              <a:t>technology:</a:t>
            </a:r>
            <a:r>
              <a:rPr dirty="0" sz="1700" spc="-35" b="0">
                <a:latin typeface="Gotham Medium"/>
                <a:cs typeface="Gotham Medium"/>
              </a:rPr>
              <a:t> </a:t>
            </a:r>
            <a:r>
              <a:rPr dirty="0" sz="1700" spc="-20" b="0">
                <a:latin typeface="Gotham Book"/>
                <a:cs typeface="Gotham Book"/>
              </a:rPr>
              <a:t>FTTP</a:t>
            </a:r>
            <a:endParaRPr sz="1700">
              <a:latin typeface="Gotham Book"/>
              <a:cs typeface="Gotham Book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393065">
              <a:lnSpc>
                <a:spcPct val="100000"/>
              </a:lnSpc>
              <a:spcBef>
                <a:spcPts val="100"/>
              </a:spcBef>
            </a:pPr>
            <a:r>
              <a:rPr dirty="0"/>
              <a:t>Florentin’s</a:t>
            </a:r>
            <a:r>
              <a:rPr dirty="0" spc="-30"/>
              <a:t> </a:t>
            </a:r>
            <a:r>
              <a:rPr dirty="0"/>
              <a:t>telecoms</a:t>
            </a:r>
            <a:r>
              <a:rPr dirty="0" spc="-25"/>
              <a:t> </a:t>
            </a:r>
            <a:r>
              <a:rPr dirty="0"/>
              <a:t>provider</a:t>
            </a:r>
            <a:r>
              <a:rPr dirty="0" spc="-25"/>
              <a:t> </a:t>
            </a:r>
            <a:r>
              <a:rPr dirty="0"/>
              <a:t>suggested</a:t>
            </a:r>
            <a:r>
              <a:rPr dirty="0" spc="-25"/>
              <a:t> </a:t>
            </a:r>
            <a:r>
              <a:rPr dirty="0"/>
              <a:t>that</a:t>
            </a:r>
            <a:r>
              <a:rPr dirty="0" spc="-30"/>
              <a:t> </a:t>
            </a:r>
            <a:r>
              <a:rPr dirty="0"/>
              <a:t>the</a:t>
            </a:r>
            <a:r>
              <a:rPr dirty="0" spc="-25"/>
              <a:t> </a:t>
            </a:r>
            <a:r>
              <a:rPr dirty="0"/>
              <a:t>limitations</a:t>
            </a:r>
            <a:r>
              <a:rPr dirty="0" spc="-25"/>
              <a:t> </a:t>
            </a:r>
            <a:r>
              <a:rPr dirty="0"/>
              <a:t>of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25"/>
              <a:t> </a:t>
            </a:r>
            <a:r>
              <a:rPr dirty="0" spc="-10"/>
              <a:t>current </a:t>
            </a:r>
            <a:r>
              <a:rPr dirty="0"/>
              <a:t>FTTC</a:t>
            </a:r>
            <a:r>
              <a:rPr dirty="0" spc="-15"/>
              <a:t> </a:t>
            </a:r>
            <a:r>
              <a:rPr dirty="0"/>
              <a:t>technology</a:t>
            </a:r>
            <a:r>
              <a:rPr dirty="0" spc="-10"/>
              <a:t> </a:t>
            </a:r>
            <a:r>
              <a:rPr dirty="0"/>
              <a:t>was</a:t>
            </a:r>
            <a:r>
              <a:rPr dirty="0" spc="-15"/>
              <a:t> </a:t>
            </a:r>
            <a:r>
              <a:rPr dirty="0"/>
              <a:t>impacting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digital</a:t>
            </a:r>
            <a:r>
              <a:rPr dirty="0" spc="-15"/>
              <a:t> </a:t>
            </a:r>
            <a:r>
              <a:rPr dirty="0"/>
              <a:t>needs</a:t>
            </a:r>
            <a:r>
              <a:rPr dirty="0" spc="-10"/>
              <a:t> </a:t>
            </a:r>
            <a:r>
              <a:rPr dirty="0"/>
              <a:t>of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business</a:t>
            </a:r>
            <a:r>
              <a:rPr dirty="0" spc="-10"/>
              <a:t> </a:t>
            </a:r>
            <a:r>
              <a:rPr dirty="0" spc="-25"/>
              <a:t>and</a:t>
            </a:r>
          </a:p>
          <a:p>
            <a:pPr marL="12700" marR="88265">
              <a:lnSpc>
                <a:spcPct val="100000"/>
              </a:lnSpc>
            </a:pPr>
            <a:r>
              <a:rPr dirty="0"/>
              <a:t>no</a:t>
            </a:r>
            <a:r>
              <a:rPr dirty="0" spc="-15"/>
              <a:t> </a:t>
            </a:r>
            <a:r>
              <a:rPr dirty="0"/>
              <a:t>longer</a:t>
            </a:r>
            <a:r>
              <a:rPr dirty="0" spc="-15"/>
              <a:t> </a:t>
            </a:r>
            <a:r>
              <a:rPr dirty="0"/>
              <a:t>fit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15"/>
              <a:t> </a:t>
            </a:r>
            <a:r>
              <a:rPr dirty="0"/>
              <a:t>purpose.</a:t>
            </a:r>
            <a:r>
              <a:rPr dirty="0" spc="-15"/>
              <a:t> </a:t>
            </a:r>
            <a:r>
              <a:rPr dirty="0"/>
              <a:t>Instead</a:t>
            </a:r>
            <a:r>
              <a:rPr dirty="0" spc="-15"/>
              <a:t> </a:t>
            </a:r>
            <a:r>
              <a:rPr dirty="0"/>
              <a:t>she</a:t>
            </a:r>
            <a:r>
              <a:rPr dirty="0" spc="-10"/>
              <a:t> </a:t>
            </a:r>
            <a:r>
              <a:rPr dirty="0"/>
              <a:t>would</a:t>
            </a:r>
            <a:r>
              <a:rPr dirty="0" spc="-15"/>
              <a:t> </a:t>
            </a:r>
            <a:r>
              <a:rPr dirty="0"/>
              <a:t>be</a:t>
            </a:r>
            <a:r>
              <a:rPr dirty="0" spc="-15"/>
              <a:t> </a:t>
            </a:r>
            <a:r>
              <a:rPr dirty="0"/>
              <a:t>wise</a:t>
            </a:r>
            <a:r>
              <a:rPr dirty="0" spc="-15"/>
              <a:t> </a:t>
            </a:r>
            <a:r>
              <a:rPr dirty="0"/>
              <a:t>to</a:t>
            </a:r>
            <a:r>
              <a:rPr dirty="0" spc="-15"/>
              <a:t> </a:t>
            </a:r>
            <a:r>
              <a:rPr dirty="0"/>
              <a:t>invest</a:t>
            </a:r>
            <a:r>
              <a:rPr dirty="0" spc="-15"/>
              <a:t> </a:t>
            </a:r>
            <a:r>
              <a:rPr dirty="0"/>
              <a:t>in</a:t>
            </a:r>
            <a:r>
              <a:rPr dirty="0" spc="-15"/>
              <a:t> </a:t>
            </a:r>
            <a:r>
              <a:rPr dirty="0"/>
              <a:t>an</a:t>
            </a:r>
            <a:r>
              <a:rPr dirty="0" spc="-10"/>
              <a:t> </a:t>
            </a:r>
            <a:r>
              <a:rPr dirty="0" spc="-20"/>
              <a:t>FTTP </a:t>
            </a:r>
            <a:r>
              <a:rPr dirty="0"/>
              <a:t>broadband</a:t>
            </a:r>
            <a:r>
              <a:rPr dirty="0" spc="-25"/>
              <a:t> </a:t>
            </a:r>
            <a:r>
              <a:rPr dirty="0"/>
              <a:t>connection,</a:t>
            </a:r>
            <a:r>
              <a:rPr dirty="0" spc="-25"/>
              <a:t> </a:t>
            </a:r>
            <a:r>
              <a:rPr dirty="0" spc="-10"/>
              <a:t>powered</a:t>
            </a:r>
            <a:r>
              <a:rPr dirty="0" spc="-25"/>
              <a:t> </a:t>
            </a:r>
            <a:r>
              <a:rPr dirty="0"/>
              <a:t>by</a:t>
            </a:r>
            <a:r>
              <a:rPr dirty="0" spc="-25"/>
              <a:t> </a:t>
            </a:r>
            <a:r>
              <a:rPr dirty="0"/>
              <a:t>CityFibre.</a:t>
            </a:r>
            <a:r>
              <a:rPr dirty="0" spc="-25"/>
              <a:t> </a:t>
            </a:r>
            <a:r>
              <a:rPr dirty="0"/>
              <a:t>FTTP</a:t>
            </a:r>
            <a:r>
              <a:rPr dirty="0" spc="-25"/>
              <a:t> </a:t>
            </a:r>
            <a:r>
              <a:rPr dirty="0"/>
              <a:t>is</a:t>
            </a:r>
            <a:r>
              <a:rPr dirty="0" spc="-25"/>
              <a:t> </a:t>
            </a:r>
            <a:r>
              <a:rPr dirty="0"/>
              <a:t>far</a:t>
            </a:r>
            <a:r>
              <a:rPr dirty="0" spc="-25"/>
              <a:t> </a:t>
            </a:r>
            <a:r>
              <a:rPr dirty="0"/>
              <a:t>more</a:t>
            </a:r>
            <a:r>
              <a:rPr dirty="0" spc="-25"/>
              <a:t> </a:t>
            </a:r>
            <a:r>
              <a:rPr dirty="0"/>
              <a:t>reliable</a:t>
            </a:r>
            <a:r>
              <a:rPr dirty="0" spc="-20"/>
              <a:t> </a:t>
            </a:r>
            <a:r>
              <a:rPr dirty="0" spc="-25"/>
              <a:t>and </a:t>
            </a:r>
            <a:r>
              <a:rPr dirty="0"/>
              <a:t>can</a:t>
            </a:r>
            <a:r>
              <a:rPr dirty="0" spc="-20"/>
              <a:t> </a:t>
            </a:r>
            <a:r>
              <a:rPr dirty="0"/>
              <a:t>guarantee</a:t>
            </a:r>
            <a:r>
              <a:rPr dirty="0" spc="-15"/>
              <a:t> </a:t>
            </a:r>
            <a:r>
              <a:rPr dirty="0"/>
              <a:t>longevity</a:t>
            </a:r>
            <a:r>
              <a:rPr dirty="0" spc="-15"/>
              <a:t> </a:t>
            </a:r>
            <a:r>
              <a:rPr dirty="0"/>
              <a:t>as</a:t>
            </a:r>
            <a:r>
              <a:rPr dirty="0" spc="-2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 spc="-10"/>
              <a:t>future-</a:t>
            </a:r>
            <a:r>
              <a:rPr dirty="0"/>
              <a:t>proof,</a:t>
            </a:r>
            <a:r>
              <a:rPr dirty="0" spc="-15"/>
              <a:t> </a:t>
            </a:r>
            <a:r>
              <a:rPr dirty="0"/>
              <a:t>full</a:t>
            </a:r>
            <a:r>
              <a:rPr dirty="0" spc="-15"/>
              <a:t> </a:t>
            </a:r>
            <a:r>
              <a:rPr dirty="0"/>
              <a:t>fibre</a:t>
            </a:r>
            <a:r>
              <a:rPr dirty="0" spc="-20"/>
              <a:t> </a:t>
            </a:r>
            <a:r>
              <a:rPr dirty="0"/>
              <a:t>solution</a:t>
            </a:r>
            <a:r>
              <a:rPr dirty="0" spc="-15"/>
              <a:t> </a:t>
            </a:r>
            <a:r>
              <a:rPr dirty="0"/>
              <a:t>that</a:t>
            </a:r>
            <a:r>
              <a:rPr dirty="0" spc="-15"/>
              <a:t> </a:t>
            </a:r>
            <a:r>
              <a:rPr dirty="0"/>
              <a:t>not</a:t>
            </a:r>
            <a:r>
              <a:rPr dirty="0" spc="-15"/>
              <a:t> </a:t>
            </a:r>
            <a:r>
              <a:rPr dirty="0" spc="-20"/>
              <a:t>only </a:t>
            </a:r>
            <a:r>
              <a:rPr dirty="0"/>
              <a:t>addresses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current</a:t>
            </a:r>
            <a:r>
              <a:rPr dirty="0" spc="-15"/>
              <a:t> </a:t>
            </a:r>
            <a:r>
              <a:rPr dirty="0"/>
              <a:t>issues,</a:t>
            </a:r>
            <a:r>
              <a:rPr dirty="0" spc="-10"/>
              <a:t> </a:t>
            </a:r>
            <a:r>
              <a:rPr dirty="0"/>
              <a:t>but</a:t>
            </a:r>
            <a:r>
              <a:rPr dirty="0" spc="-15"/>
              <a:t> </a:t>
            </a:r>
            <a:r>
              <a:rPr dirty="0"/>
              <a:t>also</a:t>
            </a:r>
            <a:r>
              <a:rPr dirty="0" spc="-15"/>
              <a:t> </a:t>
            </a:r>
            <a:r>
              <a:rPr dirty="0"/>
              <a:t>unlocks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ability</a:t>
            </a:r>
            <a:r>
              <a:rPr dirty="0" spc="-15"/>
              <a:t> </a:t>
            </a:r>
            <a:r>
              <a:rPr dirty="0"/>
              <a:t>to</a:t>
            </a:r>
            <a:r>
              <a:rPr dirty="0" spc="-15"/>
              <a:t> </a:t>
            </a:r>
            <a:r>
              <a:rPr dirty="0"/>
              <a:t>offer</a:t>
            </a:r>
            <a:r>
              <a:rPr dirty="0" spc="-10"/>
              <a:t> additional </a:t>
            </a:r>
            <a:r>
              <a:rPr dirty="0"/>
              <a:t>digital</a:t>
            </a:r>
            <a:r>
              <a:rPr dirty="0" spc="-20"/>
              <a:t> </a:t>
            </a:r>
            <a:r>
              <a:rPr dirty="0"/>
              <a:t>services</a:t>
            </a:r>
            <a:r>
              <a:rPr dirty="0" spc="-15"/>
              <a:t> </a:t>
            </a:r>
            <a:r>
              <a:rPr dirty="0"/>
              <a:t>that</a:t>
            </a:r>
            <a:r>
              <a:rPr dirty="0" spc="-20"/>
              <a:t> </a:t>
            </a:r>
            <a:r>
              <a:rPr dirty="0"/>
              <a:t>will</a:t>
            </a:r>
            <a:r>
              <a:rPr dirty="0" spc="-15"/>
              <a:t> </a:t>
            </a:r>
            <a:r>
              <a:rPr dirty="0"/>
              <a:t>enhance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strengthen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hotel’s</a:t>
            </a:r>
            <a:r>
              <a:rPr dirty="0" spc="-20"/>
              <a:t> </a:t>
            </a:r>
            <a:r>
              <a:rPr dirty="0"/>
              <a:t>business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15"/>
              <a:t> </a:t>
            </a:r>
            <a:r>
              <a:rPr dirty="0" spc="-20"/>
              <a:t>many </a:t>
            </a:r>
            <a:r>
              <a:rPr dirty="0"/>
              <a:t>years</a:t>
            </a:r>
            <a:r>
              <a:rPr dirty="0" spc="-30"/>
              <a:t> </a:t>
            </a:r>
            <a:r>
              <a:rPr dirty="0"/>
              <a:t>to</a:t>
            </a:r>
            <a:r>
              <a:rPr dirty="0" spc="-30"/>
              <a:t> </a:t>
            </a:r>
            <a:r>
              <a:rPr dirty="0" spc="-20"/>
              <a:t>come.</a:t>
            </a:r>
          </a:p>
          <a:p>
            <a:pPr marL="12700" marR="71120">
              <a:lnSpc>
                <a:spcPct val="100000"/>
              </a:lnSpc>
              <a:spcBef>
                <a:spcPts val="1130"/>
              </a:spcBef>
            </a:pPr>
            <a:r>
              <a:rPr dirty="0"/>
              <a:t>CityFibre’s</a:t>
            </a:r>
            <a:r>
              <a:rPr dirty="0" spc="-15"/>
              <a:t> </a:t>
            </a:r>
            <a:r>
              <a:rPr dirty="0"/>
              <a:t>FTTP</a:t>
            </a:r>
            <a:r>
              <a:rPr dirty="0" spc="-15"/>
              <a:t> </a:t>
            </a:r>
            <a:r>
              <a:rPr dirty="0"/>
              <a:t>offers</a:t>
            </a:r>
            <a:r>
              <a:rPr dirty="0" spc="-10"/>
              <a:t> </a:t>
            </a:r>
            <a:r>
              <a:rPr dirty="0"/>
              <a:t>high</a:t>
            </a:r>
            <a:r>
              <a:rPr dirty="0" spc="-15"/>
              <a:t> </a:t>
            </a:r>
            <a:r>
              <a:rPr dirty="0"/>
              <a:t>speeds</a:t>
            </a:r>
            <a:r>
              <a:rPr dirty="0" spc="-15"/>
              <a:t> </a:t>
            </a:r>
            <a:r>
              <a:rPr dirty="0"/>
              <a:t>of</a:t>
            </a:r>
            <a:r>
              <a:rPr dirty="0" spc="-10"/>
              <a:t> </a:t>
            </a:r>
            <a:r>
              <a:rPr dirty="0"/>
              <a:t>up</a:t>
            </a:r>
            <a:r>
              <a:rPr dirty="0" spc="-15"/>
              <a:t> </a:t>
            </a:r>
            <a:r>
              <a:rPr dirty="0"/>
              <a:t>to</a:t>
            </a:r>
            <a:r>
              <a:rPr dirty="0" spc="-15"/>
              <a:t> </a:t>
            </a:r>
            <a:r>
              <a:rPr dirty="0"/>
              <a:t>1Gbps,</a:t>
            </a:r>
            <a:r>
              <a:rPr dirty="0" spc="-10"/>
              <a:t> </a:t>
            </a:r>
            <a:r>
              <a:rPr dirty="0"/>
              <a:t>symmetrical</a:t>
            </a:r>
            <a:r>
              <a:rPr dirty="0" spc="-15"/>
              <a:t> </a:t>
            </a:r>
            <a:r>
              <a:rPr dirty="0"/>
              <a:t>service</a:t>
            </a:r>
            <a:r>
              <a:rPr dirty="0" spc="-10"/>
              <a:t> which </a:t>
            </a:r>
            <a:r>
              <a:rPr dirty="0"/>
              <a:t>is</a:t>
            </a:r>
            <a:r>
              <a:rPr dirty="0" spc="-10"/>
              <a:t> </a:t>
            </a:r>
            <a:r>
              <a:rPr dirty="0"/>
              <a:t>powerful</a:t>
            </a:r>
            <a:r>
              <a:rPr dirty="0" spc="-10"/>
              <a:t> </a:t>
            </a:r>
            <a:r>
              <a:rPr dirty="0"/>
              <a:t>enough</a:t>
            </a:r>
            <a:r>
              <a:rPr dirty="0" spc="-10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keep</a:t>
            </a:r>
            <a:r>
              <a:rPr dirty="0" spc="-10"/>
              <a:t> </a:t>
            </a:r>
            <a:r>
              <a:rPr dirty="0"/>
              <a:t>up</a:t>
            </a:r>
            <a:r>
              <a:rPr dirty="0" spc="-5"/>
              <a:t> </a:t>
            </a:r>
            <a:r>
              <a:rPr dirty="0"/>
              <a:t>with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online</a:t>
            </a:r>
            <a:r>
              <a:rPr dirty="0" spc="-10"/>
              <a:t> </a:t>
            </a:r>
            <a:r>
              <a:rPr dirty="0"/>
              <a:t>demands</a:t>
            </a:r>
            <a:r>
              <a:rPr dirty="0" spc="-10"/>
              <a:t> </a:t>
            </a:r>
            <a:r>
              <a:rPr dirty="0"/>
              <a:t>of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 spc="-10"/>
              <a:t>business, </a:t>
            </a:r>
            <a:r>
              <a:rPr dirty="0"/>
              <a:t>including</a:t>
            </a:r>
            <a:r>
              <a:rPr dirty="0" spc="-20"/>
              <a:t> </a:t>
            </a:r>
            <a:r>
              <a:rPr dirty="0"/>
              <a:t>monitoring</a:t>
            </a:r>
            <a:r>
              <a:rPr dirty="0" spc="-10"/>
              <a:t> </a:t>
            </a:r>
            <a:r>
              <a:rPr dirty="0"/>
              <a:t>of</a:t>
            </a:r>
            <a:r>
              <a:rPr dirty="0" spc="-5"/>
              <a:t> </a:t>
            </a:r>
            <a:r>
              <a:rPr dirty="0"/>
              <a:t>online</a:t>
            </a:r>
            <a:r>
              <a:rPr dirty="0" spc="-10"/>
              <a:t> </a:t>
            </a:r>
            <a:r>
              <a:rPr dirty="0"/>
              <a:t>bookings</a:t>
            </a:r>
            <a:r>
              <a:rPr dirty="0" spc="-10"/>
              <a:t> </a:t>
            </a:r>
            <a:r>
              <a:rPr dirty="0"/>
              <a:t>without</a:t>
            </a:r>
            <a:r>
              <a:rPr dirty="0" spc="-5"/>
              <a:t> </a:t>
            </a:r>
            <a:r>
              <a:rPr dirty="0"/>
              <a:t>delay</a:t>
            </a:r>
            <a:r>
              <a:rPr dirty="0" spc="-10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reliably</a:t>
            </a:r>
            <a:r>
              <a:rPr dirty="0" spc="-5"/>
              <a:t> </a:t>
            </a:r>
            <a:r>
              <a:rPr dirty="0" spc="-10"/>
              <a:t>processing </a:t>
            </a:r>
            <a:r>
              <a:rPr dirty="0"/>
              <a:t>payments</a:t>
            </a:r>
            <a:r>
              <a:rPr dirty="0" spc="-10"/>
              <a:t> </a:t>
            </a:r>
            <a:r>
              <a:rPr dirty="0"/>
              <a:t>via</a:t>
            </a:r>
            <a:r>
              <a:rPr dirty="0" spc="-10"/>
              <a:t> </a:t>
            </a:r>
            <a:r>
              <a:rPr dirty="0"/>
              <a:t>online</a:t>
            </a:r>
            <a:r>
              <a:rPr dirty="0" spc="-10"/>
              <a:t> </a:t>
            </a:r>
            <a:r>
              <a:rPr dirty="0"/>
              <a:t>services</a:t>
            </a:r>
            <a:r>
              <a:rPr dirty="0" spc="-10"/>
              <a:t> </a:t>
            </a:r>
            <a:r>
              <a:rPr dirty="0"/>
              <a:t>while</a:t>
            </a:r>
            <a:r>
              <a:rPr dirty="0" spc="-10"/>
              <a:t> </a:t>
            </a:r>
            <a:r>
              <a:rPr dirty="0"/>
              <a:t>at</a:t>
            </a:r>
            <a:r>
              <a:rPr dirty="0" spc="-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same</a:t>
            </a:r>
            <a:r>
              <a:rPr dirty="0" spc="-10"/>
              <a:t> </a:t>
            </a:r>
            <a:r>
              <a:rPr dirty="0"/>
              <a:t>time,</a:t>
            </a:r>
            <a:r>
              <a:rPr dirty="0" spc="-10"/>
              <a:t> </a:t>
            </a:r>
            <a:r>
              <a:rPr dirty="0"/>
              <a:t>offering</a:t>
            </a:r>
            <a:r>
              <a:rPr dirty="0" spc="-10"/>
              <a:t> </a:t>
            </a:r>
            <a:r>
              <a:rPr dirty="0"/>
              <a:t>guest</a:t>
            </a:r>
            <a:r>
              <a:rPr dirty="0" spc="-5"/>
              <a:t> </a:t>
            </a:r>
            <a:r>
              <a:rPr dirty="0" spc="-10"/>
              <a:t>excellent </a:t>
            </a:r>
            <a:r>
              <a:rPr dirty="0"/>
              <a:t>WiFi</a:t>
            </a:r>
            <a:r>
              <a:rPr dirty="0" spc="-20"/>
              <a:t> </a:t>
            </a:r>
            <a:r>
              <a:rPr dirty="0" spc="-10"/>
              <a:t>access.</a:t>
            </a:r>
          </a:p>
          <a:p>
            <a:pPr marL="12700" marR="169545">
              <a:lnSpc>
                <a:spcPct val="100000"/>
              </a:lnSpc>
              <a:spcBef>
                <a:spcPts val="1135"/>
              </a:spcBef>
            </a:pPr>
            <a:r>
              <a:rPr dirty="0"/>
              <a:t>The</a:t>
            </a:r>
            <a:r>
              <a:rPr dirty="0" spc="-15"/>
              <a:t> </a:t>
            </a:r>
            <a:r>
              <a:rPr dirty="0"/>
              <a:t>lower</a:t>
            </a:r>
            <a:r>
              <a:rPr dirty="0" spc="-15"/>
              <a:t> </a:t>
            </a:r>
            <a:r>
              <a:rPr dirty="0"/>
              <a:t>latency</a:t>
            </a:r>
            <a:r>
              <a:rPr dirty="0" spc="-15"/>
              <a:t> </a:t>
            </a:r>
            <a:r>
              <a:rPr dirty="0"/>
              <a:t>on</a:t>
            </a:r>
            <a:r>
              <a:rPr dirty="0" spc="-15"/>
              <a:t> </a:t>
            </a:r>
            <a:r>
              <a:rPr dirty="0"/>
              <a:t>FTTP</a:t>
            </a:r>
            <a:r>
              <a:rPr dirty="0" spc="-15"/>
              <a:t> </a:t>
            </a:r>
            <a:r>
              <a:rPr dirty="0"/>
              <a:t>can</a:t>
            </a:r>
            <a:r>
              <a:rPr dirty="0" spc="-15"/>
              <a:t> </a:t>
            </a:r>
            <a:r>
              <a:rPr dirty="0"/>
              <a:t>easily</a:t>
            </a:r>
            <a:r>
              <a:rPr dirty="0" spc="-15"/>
              <a:t> </a:t>
            </a:r>
            <a:r>
              <a:rPr dirty="0"/>
              <a:t>support</a:t>
            </a:r>
            <a:r>
              <a:rPr dirty="0" spc="-15"/>
              <a:t> </a:t>
            </a:r>
            <a:r>
              <a:rPr dirty="0"/>
              <a:t>multiple</a:t>
            </a:r>
            <a:r>
              <a:rPr dirty="0" spc="-15"/>
              <a:t> </a:t>
            </a:r>
            <a:r>
              <a:rPr dirty="0"/>
              <a:t>users</a:t>
            </a:r>
            <a:r>
              <a:rPr dirty="0" spc="-15"/>
              <a:t> </a:t>
            </a:r>
            <a:r>
              <a:rPr dirty="0"/>
              <a:t>streaming</a:t>
            </a:r>
            <a:r>
              <a:rPr dirty="0" spc="-15"/>
              <a:t> </a:t>
            </a:r>
            <a:r>
              <a:rPr dirty="0" spc="-10"/>
              <a:t>video </a:t>
            </a:r>
            <a:r>
              <a:rPr dirty="0"/>
              <a:t>online</a:t>
            </a:r>
            <a:r>
              <a:rPr dirty="0" spc="-15"/>
              <a:t> </a:t>
            </a:r>
            <a:r>
              <a:rPr dirty="0"/>
              <a:t>through</a:t>
            </a:r>
            <a:r>
              <a:rPr dirty="0" spc="-15"/>
              <a:t> </a:t>
            </a:r>
            <a:r>
              <a:rPr dirty="0"/>
              <a:t>services</a:t>
            </a:r>
            <a:r>
              <a:rPr dirty="0" spc="-15"/>
              <a:t> </a:t>
            </a:r>
            <a:r>
              <a:rPr dirty="0"/>
              <a:t>such</a:t>
            </a:r>
            <a:r>
              <a:rPr dirty="0" spc="-15"/>
              <a:t> </a:t>
            </a:r>
            <a:r>
              <a:rPr dirty="0"/>
              <a:t>as</a:t>
            </a:r>
            <a:r>
              <a:rPr dirty="0" spc="-15"/>
              <a:t> </a:t>
            </a:r>
            <a:r>
              <a:rPr dirty="0"/>
              <a:t>Netflix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15"/>
              <a:t> </a:t>
            </a:r>
            <a:r>
              <a:rPr dirty="0"/>
              <a:t>Amazon</a:t>
            </a:r>
            <a:r>
              <a:rPr dirty="0" spc="-15"/>
              <a:t> </a:t>
            </a:r>
            <a:r>
              <a:rPr dirty="0"/>
              <a:t>Prime.</a:t>
            </a:r>
            <a:r>
              <a:rPr dirty="0" spc="-15"/>
              <a:t> </a:t>
            </a:r>
            <a:r>
              <a:rPr dirty="0"/>
              <a:t>This</a:t>
            </a:r>
            <a:r>
              <a:rPr dirty="0" spc="-15"/>
              <a:t> </a:t>
            </a:r>
            <a:r>
              <a:rPr dirty="0"/>
              <a:t>allows</a:t>
            </a:r>
            <a:r>
              <a:rPr dirty="0" spc="-15"/>
              <a:t> </a:t>
            </a:r>
            <a:r>
              <a:rPr dirty="0" spc="-25"/>
              <a:t>the </a:t>
            </a:r>
            <a:r>
              <a:rPr dirty="0"/>
              <a:t>hotel</a:t>
            </a:r>
            <a:r>
              <a:rPr dirty="0" spc="-35"/>
              <a:t> </a:t>
            </a:r>
            <a:r>
              <a:rPr dirty="0"/>
              <a:t>to</a:t>
            </a:r>
            <a:r>
              <a:rPr dirty="0" spc="-25"/>
              <a:t> </a:t>
            </a:r>
            <a:r>
              <a:rPr dirty="0"/>
              <a:t>provide</a:t>
            </a:r>
            <a:r>
              <a:rPr dirty="0" spc="-25"/>
              <a:t> </a:t>
            </a:r>
            <a:r>
              <a:rPr dirty="0"/>
              <a:t>additional</a:t>
            </a:r>
            <a:r>
              <a:rPr dirty="0" spc="-20"/>
              <a:t> </a:t>
            </a:r>
            <a:r>
              <a:rPr dirty="0"/>
              <a:t>in-room</a:t>
            </a:r>
            <a:r>
              <a:rPr dirty="0" spc="-25"/>
              <a:t> </a:t>
            </a:r>
            <a:r>
              <a:rPr dirty="0"/>
              <a:t>entertainment</a:t>
            </a:r>
            <a:r>
              <a:rPr dirty="0" spc="-25"/>
              <a:t> </a:t>
            </a:r>
            <a:r>
              <a:rPr dirty="0"/>
              <a:t>to</a:t>
            </a:r>
            <a:r>
              <a:rPr dirty="0" spc="-25"/>
              <a:t> </a:t>
            </a:r>
            <a:r>
              <a:rPr dirty="0"/>
              <a:t>its</a:t>
            </a:r>
            <a:r>
              <a:rPr dirty="0" spc="-20"/>
              <a:t> </a:t>
            </a:r>
            <a:r>
              <a:rPr dirty="0" spc="-10"/>
              <a:t>guests.</a:t>
            </a:r>
          </a:p>
          <a:p>
            <a:pPr marL="12700" marR="40005">
              <a:lnSpc>
                <a:spcPct val="100000"/>
              </a:lnSpc>
              <a:spcBef>
                <a:spcPts val="1135"/>
              </a:spcBef>
            </a:pPr>
            <a:r>
              <a:rPr dirty="0"/>
              <a:t>Furthermore,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FTTP</a:t>
            </a:r>
            <a:r>
              <a:rPr dirty="0" spc="-10"/>
              <a:t> </a:t>
            </a:r>
            <a:r>
              <a:rPr dirty="0"/>
              <a:t>technology</a:t>
            </a:r>
            <a:r>
              <a:rPr dirty="0" spc="-10"/>
              <a:t> </a:t>
            </a:r>
            <a:r>
              <a:rPr dirty="0"/>
              <a:t>is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ideal</a:t>
            </a:r>
            <a:r>
              <a:rPr dirty="0" spc="-10"/>
              <a:t> </a:t>
            </a:r>
            <a:r>
              <a:rPr dirty="0"/>
              <a:t>underlying</a:t>
            </a:r>
            <a:r>
              <a:rPr dirty="0" spc="-10"/>
              <a:t> </a:t>
            </a:r>
            <a:r>
              <a:rPr dirty="0"/>
              <a:t>connection</a:t>
            </a:r>
            <a:r>
              <a:rPr dirty="0" spc="-10"/>
              <a:t> </a:t>
            </a:r>
            <a:r>
              <a:rPr dirty="0"/>
              <a:t>for</a:t>
            </a:r>
            <a:r>
              <a:rPr dirty="0" spc="-10"/>
              <a:t> real- </a:t>
            </a:r>
            <a:r>
              <a:rPr dirty="0"/>
              <a:t>time</a:t>
            </a:r>
            <a:r>
              <a:rPr dirty="0" spc="-20"/>
              <a:t> </a:t>
            </a:r>
            <a:r>
              <a:rPr dirty="0"/>
              <a:t>applications</a:t>
            </a:r>
            <a:r>
              <a:rPr dirty="0" spc="-20"/>
              <a:t> </a:t>
            </a:r>
            <a:r>
              <a:rPr dirty="0"/>
              <a:t>such</a:t>
            </a:r>
            <a:r>
              <a:rPr dirty="0" spc="-20"/>
              <a:t> </a:t>
            </a:r>
            <a:r>
              <a:rPr dirty="0"/>
              <a:t>as</a:t>
            </a:r>
            <a:r>
              <a:rPr dirty="0" spc="-20"/>
              <a:t> </a:t>
            </a:r>
            <a:r>
              <a:rPr dirty="0"/>
              <a:t>VoIP</a:t>
            </a:r>
            <a:r>
              <a:rPr dirty="0" spc="-20"/>
              <a:t> </a:t>
            </a:r>
            <a:r>
              <a:rPr dirty="0"/>
              <a:t>services,</a:t>
            </a:r>
            <a:r>
              <a:rPr dirty="0" spc="-20"/>
              <a:t> </a:t>
            </a:r>
            <a:r>
              <a:rPr dirty="0"/>
              <a:t>enabling</a:t>
            </a:r>
            <a:r>
              <a:rPr dirty="0" spc="-20"/>
              <a:t> </a:t>
            </a:r>
            <a:r>
              <a:rPr dirty="0"/>
              <a:t>the</a:t>
            </a:r>
            <a:r>
              <a:rPr dirty="0" spc="-20"/>
              <a:t> </a:t>
            </a:r>
            <a:r>
              <a:rPr dirty="0"/>
              <a:t>hotel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move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an</a:t>
            </a:r>
            <a:r>
              <a:rPr dirty="0" spc="-15"/>
              <a:t> </a:t>
            </a:r>
            <a:r>
              <a:rPr dirty="0" spc="-25"/>
              <a:t>IP </a:t>
            </a:r>
            <a:r>
              <a:rPr dirty="0"/>
              <a:t>phone</a:t>
            </a:r>
            <a:r>
              <a:rPr dirty="0" spc="-20"/>
              <a:t> </a:t>
            </a:r>
            <a:r>
              <a:rPr dirty="0"/>
              <a:t>system.</a:t>
            </a:r>
            <a:r>
              <a:rPr dirty="0" spc="-20"/>
              <a:t> </a:t>
            </a:r>
            <a:r>
              <a:rPr dirty="0"/>
              <a:t>Corporate</a:t>
            </a:r>
            <a:r>
              <a:rPr dirty="0" spc="-20"/>
              <a:t> </a:t>
            </a:r>
            <a:r>
              <a:rPr dirty="0"/>
              <a:t>guests</a:t>
            </a:r>
            <a:r>
              <a:rPr dirty="0" spc="-20"/>
              <a:t> </a:t>
            </a:r>
            <a:r>
              <a:rPr dirty="0"/>
              <a:t>can</a:t>
            </a:r>
            <a:r>
              <a:rPr dirty="0" spc="-15"/>
              <a:t> </a:t>
            </a:r>
            <a:r>
              <a:rPr dirty="0"/>
              <a:t>also</a:t>
            </a:r>
            <a:r>
              <a:rPr dirty="0" spc="-20"/>
              <a:t> </a:t>
            </a:r>
            <a:r>
              <a:rPr dirty="0"/>
              <a:t>be</a:t>
            </a:r>
            <a:r>
              <a:rPr dirty="0" spc="-20"/>
              <a:t> </a:t>
            </a:r>
            <a:r>
              <a:rPr dirty="0"/>
              <a:t>confident</a:t>
            </a:r>
            <a:r>
              <a:rPr dirty="0" spc="-20"/>
              <a:t> </a:t>
            </a:r>
            <a:r>
              <a:rPr dirty="0"/>
              <a:t>in</a:t>
            </a:r>
            <a:r>
              <a:rPr dirty="0" spc="-20"/>
              <a:t> </a:t>
            </a:r>
            <a:r>
              <a:rPr dirty="0"/>
              <a:t>booking</a:t>
            </a:r>
            <a:r>
              <a:rPr dirty="0" spc="-15"/>
              <a:t> </a:t>
            </a:r>
            <a:r>
              <a:rPr dirty="0" spc="-10"/>
              <a:t>conference </a:t>
            </a:r>
            <a:r>
              <a:rPr dirty="0"/>
              <a:t>rooms</a:t>
            </a:r>
            <a:r>
              <a:rPr dirty="0" spc="-2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hybrid</a:t>
            </a:r>
            <a:r>
              <a:rPr dirty="0" spc="-25"/>
              <a:t> </a:t>
            </a:r>
            <a:r>
              <a:rPr dirty="0"/>
              <a:t>meetings</a:t>
            </a:r>
            <a:r>
              <a:rPr dirty="0" spc="-20"/>
              <a:t> </a:t>
            </a:r>
            <a:r>
              <a:rPr dirty="0"/>
              <a:t>requiring</a:t>
            </a:r>
            <a:r>
              <a:rPr dirty="0" spc="-25"/>
              <a:t> </a:t>
            </a:r>
            <a:r>
              <a:rPr dirty="0"/>
              <a:t>unified</a:t>
            </a:r>
            <a:r>
              <a:rPr dirty="0" spc="-20"/>
              <a:t> </a:t>
            </a:r>
            <a:r>
              <a:rPr dirty="0"/>
              <a:t>communications</a:t>
            </a:r>
            <a:r>
              <a:rPr dirty="0" spc="-25"/>
              <a:t> </a:t>
            </a:r>
            <a:r>
              <a:rPr dirty="0"/>
              <a:t>software,</a:t>
            </a:r>
            <a:r>
              <a:rPr dirty="0" spc="-20"/>
              <a:t> </a:t>
            </a:r>
            <a:r>
              <a:rPr dirty="0"/>
              <a:t>such</a:t>
            </a:r>
            <a:r>
              <a:rPr dirty="0" spc="-20"/>
              <a:t> </a:t>
            </a:r>
            <a:r>
              <a:rPr dirty="0" spc="-25"/>
              <a:t>as </a:t>
            </a:r>
            <a:r>
              <a:rPr dirty="0"/>
              <a:t>Microsoft</a:t>
            </a:r>
            <a:r>
              <a:rPr dirty="0" spc="-30"/>
              <a:t> </a:t>
            </a:r>
            <a:r>
              <a:rPr dirty="0" spc="-20"/>
              <a:t>Teams</a:t>
            </a:r>
            <a:r>
              <a:rPr dirty="0" spc="-25"/>
              <a:t> </a:t>
            </a:r>
            <a:r>
              <a:rPr dirty="0"/>
              <a:t>or</a:t>
            </a:r>
            <a:r>
              <a:rPr dirty="0" spc="-25"/>
              <a:t> </a:t>
            </a:r>
            <a:r>
              <a:rPr dirty="0"/>
              <a:t>Cisco</a:t>
            </a:r>
            <a:r>
              <a:rPr dirty="0" spc="-30"/>
              <a:t> </a:t>
            </a:r>
            <a:r>
              <a:rPr dirty="0" spc="-10"/>
              <a:t>Webex,</a:t>
            </a:r>
            <a:r>
              <a:rPr dirty="0" spc="-25"/>
              <a:t> </a:t>
            </a:r>
            <a:r>
              <a:rPr dirty="0"/>
              <a:t>for</a:t>
            </a:r>
            <a:r>
              <a:rPr dirty="0" spc="-25"/>
              <a:t> </a:t>
            </a:r>
            <a:r>
              <a:rPr dirty="0"/>
              <a:t>video</a:t>
            </a:r>
            <a:r>
              <a:rPr dirty="0" spc="-25"/>
              <a:t> </a:t>
            </a:r>
            <a:r>
              <a:rPr dirty="0" spc="-10"/>
              <a:t>conferencing.</a:t>
            </a:r>
          </a:p>
          <a:p>
            <a:pPr marL="12700" marR="5080">
              <a:lnSpc>
                <a:spcPct val="100000"/>
              </a:lnSpc>
              <a:spcBef>
                <a:spcPts val="1135"/>
              </a:spcBef>
            </a:pPr>
            <a:r>
              <a:rPr dirty="0"/>
              <a:t>All</a:t>
            </a:r>
            <a:r>
              <a:rPr dirty="0" spc="-15"/>
              <a:t> </a:t>
            </a:r>
            <a:r>
              <a:rPr dirty="0"/>
              <a:t>this</a:t>
            </a:r>
            <a:r>
              <a:rPr dirty="0" spc="-10"/>
              <a:t> </a:t>
            </a:r>
            <a:r>
              <a:rPr dirty="0"/>
              <a:t>comes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15"/>
              <a:t> </a:t>
            </a:r>
            <a:r>
              <a:rPr dirty="0"/>
              <a:t>a</a:t>
            </a:r>
            <a:r>
              <a:rPr dirty="0" spc="-10"/>
              <a:t> cost-</a:t>
            </a:r>
            <a:r>
              <a:rPr dirty="0"/>
              <a:t>effective</a:t>
            </a:r>
            <a:r>
              <a:rPr dirty="0" spc="-10"/>
              <a:t> </a:t>
            </a:r>
            <a:r>
              <a:rPr dirty="0"/>
              <a:t>monthly</a:t>
            </a:r>
            <a:r>
              <a:rPr dirty="0" spc="-15"/>
              <a:t> </a:t>
            </a:r>
            <a:r>
              <a:rPr dirty="0"/>
              <a:t>rental</a:t>
            </a:r>
            <a:r>
              <a:rPr dirty="0" spc="-10"/>
              <a:t> </a:t>
            </a:r>
            <a:r>
              <a:rPr dirty="0"/>
              <a:t>price</a:t>
            </a:r>
            <a:r>
              <a:rPr dirty="0" spc="-10"/>
              <a:t> </a:t>
            </a:r>
            <a:r>
              <a:rPr dirty="0"/>
              <a:t>without</a:t>
            </a:r>
            <a:r>
              <a:rPr dirty="0" spc="-15"/>
              <a:t> </a:t>
            </a:r>
            <a:r>
              <a:rPr dirty="0"/>
              <a:t>having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 spc="-20"/>
              <a:t>need </a:t>
            </a:r>
            <a:r>
              <a:rPr dirty="0"/>
              <a:t>to</a:t>
            </a:r>
            <a:r>
              <a:rPr dirty="0" spc="-15"/>
              <a:t> </a:t>
            </a:r>
            <a:r>
              <a:rPr dirty="0" spc="-10"/>
              <a:t>upgrade/downgrade, </a:t>
            </a:r>
            <a:r>
              <a:rPr dirty="0"/>
              <a:t>making</a:t>
            </a:r>
            <a:r>
              <a:rPr dirty="0" spc="-15"/>
              <a:t> </a:t>
            </a:r>
            <a:r>
              <a:rPr dirty="0"/>
              <a:t>it</a:t>
            </a:r>
            <a:r>
              <a:rPr dirty="0" spc="-10"/>
              <a:t> </a:t>
            </a:r>
            <a:r>
              <a:rPr dirty="0"/>
              <a:t>perfect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hotel</a:t>
            </a:r>
            <a:r>
              <a:rPr dirty="0" spc="-10"/>
              <a:t> </a:t>
            </a:r>
            <a:r>
              <a:rPr dirty="0"/>
              <a:t>as</a:t>
            </a:r>
            <a:r>
              <a:rPr dirty="0" spc="-15"/>
              <a:t> </a:t>
            </a:r>
            <a:r>
              <a:rPr dirty="0"/>
              <a:t>it</a:t>
            </a:r>
            <a:r>
              <a:rPr dirty="0" spc="-10"/>
              <a:t> </a:t>
            </a:r>
            <a:r>
              <a:rPr dirty="0"/>
              <a:t>allows</a:t>
            </a:r>
            <a:r>
              <a:rPr dirty="0" spc="-10"/>
              <a:t> Florentin</a:t>
            </a:r>
          </a:p>
          <a:p>
            <a:pPr marL="12700" marR="122555">
              <a:lnSpc>
                <a:spcPct val="100000"/>
              </a:lnSpc>
            </a:pPr>
            <a:r>
              <a:rPr dirty="0"/>
              <a:t>to</a:t>
            </a:r>
            <a:r>
              <a:rPr dirty="0" spc="-20"/>
              <a:t> </a:t>
            </a:r>
            <a:r>
              <a:rPr dirty="0" spc="-10"/>
              <a:t>concentrate</a:t>
            </a:r>
            <a:r>
              <a:rPr dirty="0" spc="-15"/>
              <a:t> </a:t>
            </a:r>
            <a:r>
              <a:rPr dirty="0"/>
              <a:t>on</a:t>
            </a:r>
            <a:r>
              <a:rPr dirty="0" spc="-20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business</a:t>
            </a:r>
            <a:r>
              <a:rPr dirty="0" spc="-20"/>
              <a:t> </a:t>
            </a:r>
            <a:r>
              <a:rPr dirty="0"/>
              <a:t>and</a:t>
            </a:r>
            <a:r>
              <a:rPr dirty="0" spc="-15"/>
              <a:t> </a:t>
            </a:r>
            <a:r>
              <a:rPr dirty="0"/>
              <a:t>delivering</a:t>
            </a:r>
            <a:r>
              <a:rPr dirty="0" spc="-20"/>
              <a:t> </a:t>
            </a:r>
            <a:r>
              <a:rPr dirty="0"/>
              <a:t>great</a:t>
            </a:r>
            <a:r>
              <a:rPr dirty="0" spc="-15"/>
              <a:t> </a:t>
            </a:r>
            <a:r>
              <a:rPr dirty="0"/>
              <a:t>customer</a:t>
            </a:r>
            <a:r>
              <a:rPr dirty="0" spc="-20"/>
              <a:t> </a:t>
            </a:r>
            <a:r>
              <a:rPr dirty="0"/>
              <a:t>service</a:t>
            </a:r>
            <a:r>
              <a:rPr dirty="0" spc="-15"/>
              <a:t> </a:t>
            </a:r>
            <a:r>
              <a:rPr dirty="0" spc="-10"/>
              <a:t>without </a:t>
            </a:r>
            <a:r>
              <a:rPr dirty="0"/>
              <a:t>worrying</a:t>
            </a:r>
            <a:r>
              <a:rPr dirty="0" spc="-20"/>
              <a:t> </a:t>
            </a:r>
            <a:r>
              <a:rPr dirty="0"/>
              <a:t>about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broadband</a:t>
            </a:r>
            <a:r>
              <a:rPr dirty="0" spc="-15"/>
              <a:t> </a:t>
            </a:r>
            <a:r>
              <a:rPr dirty="0" spc="-10"/>
              <a:t>performance.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8160004" y="1389367"/>
            <a:ext cx="3768090" cy="2066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317500">
              <a:lnSpc>
                <a:spcPct val="100000"/>
              </a:lnSpc>
              <a:spcBef>
                <a:spcPts val="1510"/>
              </a:spcBef>
            </a:pPr>
            <a:r>
              <a:rPr dirty="0" sz="1700" b="0">
                <a:latin typeface="Gotham Medium"/>
                <a:cs typeface="Gotham Medium"/>
              </a:rPr>
              <a:t>Contact</a:t>
            </a:r>
            <a:r>
              <a:rPr dirty="0" sz="1700" spc="-10" b="0">
                <a:latin typeface="Gotham Medium"/>
                <a:cs typeface="Gotham Medium"/>
              </a:rPr>
              <a:t> </a:t>
            </a:r>
            <a:r>
              <a:rPr dirty="0" sz="1700" b="0">
                <a:latin typeface="Gotham Medium"/>
                <a:cs typeface="Gotham Medium"/>
              </a:rPr>
              <a:t>us</a:t>
            </a:r>
            <a:r>
              <a:rPr dirty="0" sz="1700" spc="-10" b="0">
                <a:latin typeface="Gotham Medium"/>
                <a:cs typeface="Gotham Medium"/>
              </a:rPr>
              <a:t> </a:t>
            </a:r>
            <a:r>
              <a:rPr dirty="0" sz="1700" spc="-20" b="0">
                <a:latin typeface="Gotham Medium"/>
                <a:cs typeface="Gotham Medium"/>
              </a:rPr>
              <a:t>today</a:t>
            </a:r>
            <a:endParaRPr sz="1700">
              <a:latin typeface="Gotham Medium"/>
              <a:cs typeface="Gotham Medium"/>
            </a:endParaRPr>
          </a:p>
          <a:p>
            <a:pPr marL="317500" marR="2995930">
              <a:lnSpc>
                <a:spcPct val="119700"/>
              </a:lnSpc>
              <a:spcBef>
                <a:spcPts val="465"/>
              </a:spcBef>
            </a:pPr>
            <a:r>
              <a:rPr dirty="0" sz="1200" spc="-20" b="0">
                <a:solidFill>
                  <a:srgbClr val="414042"/>
                </a:solidFill>
                <a:latin typeface="Gotham Light"/>
                <a:cs typeface="Gotham Light"/>
              </a:rPr>
              <a:t>Tel: </a:t>
            </a:r>
            <a:r>
              <a:rPr dirty="0" sz="1200" spc="-10" b="0">
                <a:solidFill>
                  <a:srgbClr val="414042"/>
                </a:solidFill>
                <a:latin typeface="Gotham Light"/>
                <a:cs typeface="Gotham Light"/>
              </a:rPr>
              <a:t>Email: </a:t>
            </a:r>
            <a:r>
              <a:rPr dirty="0" sz="1200" spc="-20" b="0">
                <a:solidFill>
                  <a:srgbClr val="414042"/>
                </a:solidFill>
                <a:latin typeface="Gotham Light"/>
                <a:cs typeface="Gotham Light"/>
              </a:rPr>
              <a:t>Web:</a:t>
            </a:r>
            <a:endParaRPr sz="1200">
              <a:latin typeface="Gotham Light"/>
              <a:cs typeface="Gotham Ligh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155989" y="8246974"/>
            <a:ext cx="536511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This</a:t>
            </a:r>
            <a:r>
              <a:rPr dirty="0" sz="800" spc="-20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case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study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is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based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on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a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fictional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company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but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uses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 real-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world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IP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products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and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b="0">
                <a:solidFill>
                  <a:srgbClr val="414042"/>
                </a:solidFill>
                <a:latin typeface="Gotham Light"/>
                <a:cs typeface="Gotham Light"/>
              </a:rPr>
              <a:t>deployment</a:t>
            </a:r>
            <a:r>
              <a:rPr dirty="0" sz="800" spc="-5" b="0">
                <a:solidFill>
                  <a:srgbClr val="414042"/>
                </a:solidFill>
                <a:latin typeface="Gotham Light"/>
                <a:cs typeface="Gotham Light"/>
              </a:rPr>
              <a:t> </a:t>
            </a:r>
            <a:r>
              <a:rPr dirty="0" sz="800" spc="-10" b="0">
                <a:solidFill>
                  <a:srgbClr val="414042"/>
                </a:solidFill>
                <a:latin typeface="Gotham Light"/>
                <a:cs typeface="Gotham Light"/>
              </a:rPr>
              <a:t>examples.</a:t>
            </a:r>
            <a:endParaRPr sz="800">
              <a:latin typeface="Gotham Light"/>
              <a:cs typeface="Gotham Light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51999" y="1711325"/>
            <a:ext cx="1232600" cy="4584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650B593FAA0418668A104E7E371BB" ma:contentTypeVersion="15" ma:contentTypeDescription="Create a new document." ma:contentTypeScope="" ma:versionID="61874936f972a3c9c1d7098e1f78319f">
  <xsd:schema xmlns:xsd="http://www.w3.org/2001/XMLSchema" xmlns:xs="http://www.w3.org/2001/XMLSchema" xmlns:p="http://schemas.microsoft.com/office/2006/metadata/properties" xmlns:ns2="99b22479-19a1-447e-85e4-8e7bb9fe9e45" xmlns:ns3="13499a24-bf67-4c13-86ce-2053feb8ebb0" targetNamespace="http://schemas.microsoft.com/office/2006/metadata/properties" ma:root="true" ma:fieldsID="73291b81561bb6a933fa2b77dfa1723d" ns2:_="" ns3:_="">
    <xsd:import namespace="99b22479-19a1-447e-85e4-8e7bb9fe9e45"/>
    <xsd:import namespace="13499a24-bf67-4c13-86ce-2053feb8eb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22479-19a1-447e-85e4-8e7bb9fe9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5711911-516d-49e4-be27-1297e6c841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99a24-bf67-4c13-86ce-2053feb8ebb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9cb63677-1abf-4ddd-be9c-b45f811cb1bd}" ma:internalName="TaxCatchAll" ma:showField="CatchAllData" ma:web="13499a24-bf67-4c13-86ce-2053feb8eb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2D2B57-8A27-433C-BDF8-192AE78A72F9}"/>
</file>

<file path=customXml/itemProps2.xml><?xml version="1.0" encoding="utf-8"?>
<ds:datastoreItem xmlns:ds="http://schemas.openxmlformats.org/officeDocument/2006/customXml" ds:itemID="{BAD4513D-72FD-49C4-8B5C-92EA600AF4C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2023-04-20T13:14:11Z</dcterms:created>
  <dcterms:modified xsi:type="dcterms:W3CDTF">2023-04-20T13:14:11Z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2022-10-05T00:00:00Z</vt:filetime>
  </property>
  <property fmtid="{D5CDD505-2E9C-101B-9397-08002B2CF9AE}" pid="3" name="Creator">
    <vt:lpwstr>Adobe InDesign 17.4 (Macintosh)</vt:lpwstr>
  </property>
  <property fmtid="{D5CDD505-2E9C-101B-9397-08002B2CF9AE}" pid="4" name="LastSaved">
    <vt:filetime>2023-04-20T00:00:00Z</vt:filetime>
  </property>
  <property fmtid="{D5CDD505-2E9C-101B-9397-08002B2CF9AE}" pid="5" name="Producer">
    <vt:lpwstr>Adobe PDF Library 16.0.7</vt:lpwstr>
  </property>
</Properties>
</file>