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58" r:id="rId7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D0"/>
    <a:srgbClr val="E6E6E6"/>
    <a:srgbClr val="FF9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788B79-B03F-44D1-8FF1-A8A5B15E8AF9}" v="3" dt="2023-06-14T12:09:35.40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358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aylor" userId="c4672a23-23ea-43ac-8b74-9f55cf0bcd19" providerId="ADAL" clId="{BC788B79-B03F-44D1-8FF1-A8A5B15E8AF9}"/>
    <pc:docChg chg="undo custSel addSld delSld modSld">
      <pc:chgData name="Emily Taylor" userId="c4672a23-23ea-43ac-8b74-9f55cf0bcd19" providerId="ADAL" clId="{BC788B79-B03F-44D1-8FF1-A8A5B15E8AF9}" dt="2023-06-14T12:12:57.256" v="114" actId="1035"/>
      <pc:docMkLst>
        <pc:docMk/>
      </pc:docMkLst>
      <pc:sldChg chg="modSp add del mod">
        <pc:chgData name="Emily Taylor" userId="c4672a23-23ea-43ac-8b74-9f55cf0bcd19" providerId="ADAL" clId="{BC788B79-B03F-44D1-8FF1-A8A5B15E8AF9}" dt="2023-06-14T12:08:50.734" v="52" actId="207"/>
        <pc:sldMkLst>
          <pc:docMk/>
          <pc:sldMk cId="0" sldId="257"/>
        </pc:sldMkLst>
        <pc:spChg chg="mod">
          <ac:chgData name="Emily Taylor" userId="c4672a23-23ea-43ac-8b74-9f55cf0bcd19" providerId="ADAL" clId="{BC788B79-B03F-44D1-8FF1-A8A5B15E8AF9}" dt="2023-06-14T12:07:37.882" v="44" actId="207"/>
          <ac:spMkLst>
            <pc:docMk/>
            <pc:sldMk cId="0" sldId="257"/>
            <ac:spMk id="2" creationId="{00000000-0000-0000-0000-000000000000}"/>
          </ac:spMkLst>
        </pc:spChg>
        <pc:spChg chg="mod">
          <ac:chgData name="Emily Taylor" userId="c4672a23-23ea-43ac-8b74-9f55cf0bcd19" providerId="ADAL" clId="{BC788B79-B03F-44D1-8FF1-A8A5B15E8AF9}" dt="2023-06-14T12:08:50.734" v="52" actId="207"/>
          <ac:spMkLst>
            <pc:docMk/>
            <pc:sldMk cId="0" sldId="257"/>
            <ac:spMk id="3" creationId="{00000000-0000-0000-0000-000000000000}"/>
          </ac:spMkLst>
        </pc:spChg>
        <pc:spChg chg="mod">
          <ac:chgData name="Emily Taylor" userId="c4672a23-23ea-43ac-8b74-9f55cf0bcd19" providerId="ADAL" clId="{BC788B79-B03F-44D1-8FF1-A8A5B15E8AF9}" dt="2023-06-14T12:06:59.576" v="2" actId="14100"/>
          <ac:spMkLst>
            <pc:docMk/>
            <pc:sldMk cId="0" sldId="257"/>
            <ac:spMk id="7" creationId="{00000000-0000-0000-0000-000000000000}"/>
          </ac:spMkLst>
        </pc:spChg>
      </pc:sldChg>
      <pc:sldChg chg="addSp delSp modSp add mod">
        <pc:chgData name="Emily Taylor" userId="c4672a23-23ea-43ac-8b74-9f55cf0bcd19" providerId="ADAL" clId="{BC788B79-B03F-44D1-8FF1-A8A5B15E8AF9}" dt="2023-06-14T12:12:57.256" v="114" actId="1035"/>
        <pc:sldMkLst>
          <pc:docMk/>
          <pc:sldMk cId="1524805294" sldId="258"/>
        </pc:sldMkLst>
        <pc:spChg chg="mod">
          <ac:chgData name="Emily Taylor" userId="c4672a23-23ea-43ac-8b74-9f55cf0bcd19" providerId="ADAL" clId="{BC788B79-B03F-44D1-8FF1-A8A5B15E8AF9}" dt="2023-06-14T12:12:49.397" v="106" actId="1076"/>
          <ac:spMkLst>
            <pc:docMk/>
            <pc:sldMk cId="1524805294" sldId="258"/>
            <ac:spMk id="2" creationId="{00000000-0000-0000-0000-000000000000}"/>
          </ac:spMkLst>
        </pc:spChg>
        <pc:spChg chg="del">
          <ac:chgData name="Emily Taylor" userId="c4672a23-23ea-43ac-8b74-9f55cf0bcd19" providerId="ADAL" clId="{BC788B79-B03F-44D1-8FF1-A8A5B15E8AF9}" dt="2023-06-14T12:07:13.555" v="4" actId="478"/>
          <ac:spMkLst>
            <pc:docMk/>
            <pc:sldMk cId="1524805294" sldId="258"/>
            <ac:spMk id="3" creationId="{00000000-0000-0000-0000-000000000000}"/>
          </ac:spMkLst>
        </pc:spChg>
        <pc:spChg chg="del">
          <ac:chgData name="Emily Taylor" userId="c4672a23-23ea-43ac-8b74-9f55cf0bcd19" providerId="ADAL" clId="{BC788B79-B03F-44D1-8FF1-A8A5B15E8AF9}" dt="2023-06-14T12:07:13.555" v="4" actId="478"/>
          <ac:spMkLst>
            <pc:docMk/>
            <pc:sldMk cId="1524805294" sldId="258"/>
            <ac:spMk id="4" creationId="{00000000-0000-0000-0000-000000000000}"/>
          </ac:spMkLst>
        </pc:spChg>
        <pc:spChg chg="del">
          <ac:chgData name="Emily Taylor" userId="c4672a23-23ea-43ac-8b74-9f55cf0bcd19" providerId="ADAL" clId="{BC788B79-B03F-44D1-8FF1-A8A5B15E8AF9}" dt="2023-06-14T12:07:13.555" v="4" actId="478"/>
          <ac:spMkLst>
            <pc:docMk/>
            <pc:sldMk cId="1524805294" sldId="258"/>
            <ac:spMk id="5" creationId="{00000000-0000-0000-0000-000000000000}"/>
          </ac:spMkLst>
        </pc:spChg>
        <pc:spChg chg="del">
          <ac:chgData name="Emily Taylor" userId="c4672a23-23ea-43ac-8b74-9f55cf0bcd19" providerId="ADAL" clId="{BC788B79-B03F-44D1-8FF1-A8A5B15E8AF9}" dt="2023-06-14T12:07:13.555" v="4" actId="478"/>
          <ac:spMkLst>
            <pc:docMk/>
            <pc:sldMk cId="1524805294" sldId="258"/>
            <ac:spMk id="6" creationId="{00000000-0000-0000-0000-000000000000}"/>
          </ac:spMkLst>
        </pc:spChg>
        <pc:spChg chg="del">
          <ac:chgData name="Emily Taylor" userId="c4672a23-23ea-43ac-8b74-9f55cf0bcd19" providerId="ADAL" clId="{BC788B79-B03F-44D1-8FF1-A8A5B15E8AF9}" dt="2023-06-14T12:07:13.555" v="4" actId="478"/>
          <ac:spMkLst>
            <pc:docMk/>
            <pc:sldMk cId="1524805294" sldId="258"/>
            <ac:spMk id="7" creationId="{00000000-0000-0000-0000-000000000000}"/>
          </ac:spMkLst>
        </pc:spChg>
        <pc:spChg chg="add mod">
          <ac:chgData name="Emily Taylor" userId="c4672a23-23ea-43ac-8b74-9f55cf0bcd19" providerId="ADAL" clId="{BC788B79-B03F-44D1-8FF1-A8A5B15E8AF9}" dt="2023-06-14T12:12:57.256" v="114" actId="1035"/>
          <ac:spMkLst>
            <pc:docMk/>
            <pc:sldMk cId="1524805294" sldId="258"/>
            <ac:spMk id="10" creationId="{6A456E06-B2D2-F0A8-AEB6-69933EA07418}"/>
          </ac:spMkLst>
        </pc:spChg>
        <pc:graphicFrameChg chg="add mod modGraphic">
          <ac:chgData name="Emily Taylor" userId="c4672a23-23ea-43ac-8b74-9f55cf0bcd19" providerId="ADAL" clId="{BC788B79-B03F-44D1-8FF1-A8A5B15E8AF9}" dt="2023-06-14T12:12:46.043" v="105" actId="1076"/>
          <ac:graphicFrameMkLst>
            <pc:docMk/>
            <pc:sldMk cId="1524805294" sldId="258"/>
            <ac:graphicFrameMk id="8" creationId="{25FF398E-C208-141E-800D-94FFB17B92C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73300" y="816043"/>
            <a:ext cx="3201035" cy="640715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600" b="0" dirty="0">
                <a:solidFill>
                  <a:srgbClr val="67236A"/>
                </a:solidFill>
                <a:latin typeface="Gotham Rounded Book"/>
                <a:cs typeface="Gotham Rounded Book"/>
              </a:rPr>
              <a:t>CITYFIBRE</a:t>
            </a:r>
            <a:r>
              <a:rPr sz="1600" b="0" spc="-70" dirty="0">
                <a:solidFill>
                  <a:srgbClr val="67236A"/>
                </a:solidFill>
                <a:latin typeface="Gotham Rounded Book"/>
                <a:cs typeface="Gotham Rounded Book"/>
              </a:rPr>
              <a:t> </a:t>
            </a:r>
            <a:r>
              <a:rPr sz="1600" b="0" dirty="0">
                <a:solidFill>
                  <a:srgbClr val="67236A"/>
                </a:solidFill>
                <a:latin typeface="Gotham Rounded Book"/>
                <a:cs typeface="Gotham Rounded Book"/>
              </a:rPr>
              <a:t>FTTP</a:t>
            </a:r>
            <a:r>
              <a:rPr sz="1600" b="0" spc="-70" dirty="0">
                <a:solidFill>
                  <a:srgbClr val="67236A"/>
                </a:solidFill>
                <a:latin typeface="Gotham Rounded Book"/>
                <a:cs typeface="Gotham Rounded Book"/>
              </a:rPr>
              <a:t> </a:t>
            </a:r>
            <a:r>
              <a:rPr sz="1600" b="0" spc="-10" dirty="0">
                <a:solidFill>
                  <a:srgbClr val="67236A"/>
                </a:solidFill>
                <a:latin typeface="Gotham Rounded Book"/>
                <a:cs typeface="Gotham Rounded Book"/>
              </a:rPr>
              <a:t>BATTLECARD</a:t>
            </a:r>
            <a:endParaRPr sz="1600">
              <a:latin typeface="Gotham Rounded Book"/>
              <a:cs typeface="Gotham Rounded Book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1400" b="0" dirty="0">
                <a:solidFill>
                  <a:srgbClr val="351436"/>
                </a:solidFill>
                <a:latin typeface="Gotham Rounded Book"/>
                <a:cs typeface="Gotham Rounded Book"/>
              </a:rPr>
              <a:t>Expand</a:t>
            </a:r>
            <a:r>
              <a:rPr sz="1400" b="0" spc="-20" dirty="0">
                <a:solidFill>
                  <a:srgbClr val="351436"/>
                </a:solidFill>
                <a:latin typeface="Gotham Rounded Book"/>
                <a:cs typeface="Gotham Rounded Book"/>
              </a:rPr>
              <a:t> </a:t>
            </a:r>
            <a:r>
              <a:rPr sz="1400" b="0" dirty="0">
                <a:solidFill>
                  <a:srgbClr val="351436"/>
                </a:solidFill>
                <a:latin typeface="Gotham Rounded Book"/>
                <a:cs typeface="Gotham Rounded Book"/>
              </a:rPr>
              <a:t>your</a:t>
            </a:r>
            <a:r>
              <a:rPr sz="1400" b="0" spc="-20" dirty="0">
                <a:solidFill>
                  <a:srgbClr val="351436"/>
                </a:solidFill>
                <a:latin typeface="Gotham Rounded Book"/>
                <a:cs typeface="Gotham Rounded Book"/>
              </a:rPr>
              <a:t> </a:t>
            </a:r>
            <a:r>
              <a:rPr sz="1400" b="0" dirty="0">
                <a:solidFill>
                  <a:srgbClr val="351436"/>
                </a:solidFill>
                <a:latin typeface="Gotham Rounded Book"/>
                <a:cs typeface="Gotham Rounded Book"/>
              </a:rPr>
              <a:t>full</a:t>
            </a:r>
            <a:r>
              <a:rPr sz="1400" b="0" spc="-20" dirty="0">
                <a:solidFill>
                  <a:srgbClr val="351436"/>
                </a:solidFill>
                <a:latin typeface="Gotham Rounded Book"/>
                <a:cs typeface="Gotham Rounded Book"/>
              </a:rPr>
              <a:t> </a:t>
            </a:r>
            <a:r>
              <a:rPr sz="1400" b="0" dirty="0">
                <a:solidFill>
                  <a:srgbClr val="351436"/>
                </a:solidFill>
                <a:latin typeface="Gotham Rounded Book"/>
                <a:cs typeface="Gotham Rounded Book"/>
              </a:rPr>
              <a:t>fibre</a:t>
            </a:r>
            <a:r>
              <a:rPr sz="1400" b="0" spc="-15" dirty="0">
                <a:solidFill>
                  <a:srgbClr val="351436"/>
                </a:solidFill>
                <a:latin typeface="Gotham Rounded Book"/>
                <a:cs typeface="Gotham Rounded Book"/>
              </a:rPr>
              <a:t> </a:t>
            </a:r>
            <a:r>
              <a:rPr sz="1400" b="0" spc="-10" dirty="0">
                <a:solidFill>
                  <a:srgbClr val="351436"/>
                </a:solidFill>
                <a:latin typeface="Gotham Rounded Book"/>
                <a:cs typeface="Gotham Rounded Book"/>
              </a:rPr>
              <a:t>footprint</a:t>
            </a:r>
            <a:endParaRPr sz="1400">
              <a:latin typeface="Gotham Rounded Book"/>
              <a:cs typeface="Gotham Rounded Book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641998" y="1003752"/>
            <a:ext cx="1181100" cy="354330"/>
            <a:chOff x="6641998" y="1003752"/>
            <a:chExt cx="1181100" cy="354330"/>
          </a:xfrm>
        </p:grpSpPr>
        <p:sp>
          <p:nvSpPr>
            <p:cNvPr id="4" name="object 4"/>
            <p:cNvSpPr/>
            <p:nvPr/>
          </p:nvSpPr>
          <p:spPr>
            <a:xfrm>
              <a:off x="6641998" y="1003756"/>
              <a:ext cx="1181100" cy="354330"/>
            </a:xfrm>
            <a:custGeom>
              <a:avLst/>
              <a:gdLst/>
              <a:ahLst/>
              <a:cxnLst/>
              <a:rect l="l" t="t" r="r" b="b"/>
              <a:pathLst>
                <a:path w="1181100" h="354330">
                  <a:moveTo>
                    <a:pt x="360959" y="177165"/>
                  </a:moveTo>
                  <a:lnTo>
                    <a:pt x="355473" y="137172"/>
                  </a:lnTo>
                  <a:lnTo>
                    <a:pt x="354507" y="130073"/>
                  </a:lnTo>
                  <a:lnTo>
                    <a:pt x="336308" y="87744"/>
                  </a:lnTo>
                  <a:lnTo>
                    <a:pt x="324586" y="72859"/>
                  </a:lnTo>
                  <a:lnTo>
                    <a:pt x="324586" y="181127"/>
                  </a:lnTo>
                  <a:lnTo>
                    <a:pt x="321068" y="198234"/>
                  </a:lnTo>
                  <a:lnTo>
                    <a:pt x="311467" y="212204"/>
                  </a:lnTo>
                  <a:lnTo>
                    <a:pt x="297243" y="221615"/>
                  </a:lnTo>
                  <a:lnTo>
                    <a:pt x="279819" y="225069"/>
                  </a:lnTo>
                  <a:lnTo>
                    <a:pt x="262382" y="221615"/>
                  </a:lnTo>
                  <a:lnTo>
                    <a:pt x="248158" y="212204"/>
                  </a:lnTo>
                  <a:lnTo>
                    <a:pt x="238556" y="198234"/>
                  </a:lnTo>
                  <a:lnTo>
                    <a:pt x="235051" y="181127"/>
                  </a:lnTo>
                  <a:lnTo>
                    <a:pt x="238556" y="164020"/>
                  </a:lnTo>
                  <a:lnTo>
                    <a:pt x="248158" y="150050"/>
                  </a:lnTo>
                  <a:lnTo>
                    <a:pt x="262382" y="140627"/>
                  </a:lnTo>
                  <a:lnTo>
                    <a:pt x="279819" y="137172"/>
                  </a:lnTo>
                  <a:lnTo>
                    <a:pt x="297243" y="140627"/>
                  </a:lnTo>
                  <a:lnTo>
                    <a:pt x="311467" y="150050"/>
                  </a:lnTo>
                  <a:lnTo>
                    <a:pt x="321068" y="164020"/>
                  </a:lnTo>
                  <a:lnTo>
                    <a:pt x="324586" y="181127"/>
                  </a:lnTo>
                  <a:lnTo>
                    <a:pt x="324586" y="72859"/>
                  </a:lnTo>
                  <a:lnTo>
                    <a:pt x="308089" y="51892"/>
                  </a:lnTo>
                  <a:lnTo>
                    <a:pt x="271564" y="24193"/>
                  </a:lnTo>
                  <a:lnTo>
                    <a:pt x="228447" y="6324"/>
                  </a:lnTo>
                  <a:lnTo>
                    <a:pt x="180479" y="0"/>
                  </a:lnTo>
                  <a:lnTo>
                    <a:pt x="132499" y="6324"/>
                  </a:lnTo>
                  <a:lnTo>
                    <a:pt x="89382" y="24193"/>
                  </a:lnTo>
                  <a:lnTo>
                    <a:pt x="52857" y="51892"/>
                  </a:lnTo>
                  <a:lnTo>
                    <a:pt x="24638" y="87744"/>
                  </a:lnTo>
                  <a:lnTo>
                    <a:pt x="6438" y="130073"/>
                  </a:lnTo>
                  <a:lnTo>
                    <a:pt x="0" y="177165"/>
                  </a:lnTo>
                  <a:lnTo>
                    <a:pt x="6438" y="224256"/>
                  </a:lnTo>
                  <a:lnTo>
                    <a:pt x="24638" y="266585"/>
                  </a:lnTo>
                  <a:lnTo>
                    <a:pt x="52857" y="302437"/>
                  </a:lnTo>
                  <a:lnTo>
                    <a:pt x="89382" y="330136"/>
                  </a:lnTo>
                  <a:lnTo>
                    <a:pt x="132499" y="348005"/>
                  </a:lnTo>
                  <a:lnTo>
                    <a:pt x="180479" y="354330"/>
                  </a:lnTo>
                  <a:lnTo>
                    <a:pt x="228447" y="348005"/>
                  </a:lnTo>
                  <a:lnTo>
                    <a:pt x="271564" y="330136"/>
                  </a:lnTo>
                  <a:lnTo>
                    <a:pt x="308089" y="302437"/>
                  </a:lnTo>
                  <a:lnTo>
                    <a:pt x="336308" y="266585"/>
                  </a:lnTo>
                  <a:lnTo>
                    <a:pt x="354152" y="225069"/>
                  </a:lnTo>
                  <a:lnTo>
                    <a:pt x="354507" y="224256"/>
                  </a:lnTo>
                  <a:lnTo>
                    <a:pt x="360959" y="177165"/>
                  </a:lnTo>
                  <a:close/>
                </a:path>
                <a:path w="1181100" h="354330">
                  <a:moveTo>
                    <a:pt x="461035" y="10134"/>
                  </a:moveTo>
                  <a:lnTo>
                    <a:pt x="453669" y="4838"/>
                  </a:lnTo>
                  <a:lnTo>
                    <a:pt x="453669" y="14401"/>
                  </a:lnTo>
                  <a:lnTo>
                    <a:pt x="453669" y="26746"/>
                  </a:lnTo>
                  <a:lnTo>
                    <a:pt x="449249" y="30175"/>
                  </a:lnTo>
                  <a:lnTo>
                    <a:pt x="427901" y="30175"/>
                  </a:lnTo>
                  <a:lnTo>
                    <a:pt x="427901" y="11049"/>
                  </a:lnTo>
                  <a:lnTo>
                    <a:pt x="449249" y="11049"/>
                  </a:lnTo>
                  <a:lnTo>
                    <a:pt x="453669" y="14401"/>
                  </a:lnTo>
                  <a:lnTo>
                    <a:pt x="453669" y="4838"/>
                  </a:lnTo>
                  <a:lnTo>
                    <a:pt x="453517" y="4724"/>
                  </a:lnTo>
                  <a:lnTo>
                    <a:pt x="420446" y="4724"/>
                  </a:lnTo>
                  <a:lnTo>
                    <a:pt x="420446" y="59436"/>
                  </a:lnTo>
                  <a:lnTo>
                    <a:pt x="427901" y="59436"/>
                  </a:lnTo>
                  <a:lnTo>
                    <a:pt x="427901" y="36499"/>
                  </a:lnTo>
                  <a:lnTo>
                    <a:pt x="453517" y="36499"/>
                  </a:lnTo>
                  <a:lnTo>
                    <a:pt x="461035" y="30861"/>
                  </a:lnTo>
                  <a:lnTo>
                    <a:pt x="461035" y="30175"/>
                  </a:lnTo>
                  <a:lnTo>
                    <a:pt x="461035" y="11049"/>
                  </a:lnTo>
                  <a:lnTo>
                    <a:pt x="461035" y="10134"/>
                  </a:lnTo>
                  <a:close/>
                </a:path>
                <a:path w="1181100" h="354330">
                  <a:moveTo>
                    <a:pt x="500773" y="39547"/>
                  </a:moveTo>
                  <a:lnTo>
                    <a:pt x="499389" y="31102"/>
                  </a:lnTo>
                  <a:lnTo>
                    <a:pt x="495541" y="24612"/>
                  </a:lnTo>
                  <a:lnTo>
                    <a:pt x="493712" y="23291"/>
                  </a:lnTo>
                  <a:lnTo>
                    <a:pt x="493712" y="30403"/>
                  </a:lnTo>
                  <a:lnTo>
                    <a:pt x="493712" y="48615"/>
                  </a:lnTo>
                  <a:lnTo>
                    <a:pt x="489051" y="54406"/>
                  </a:lnTo>
                  <a:lnTo>
                    <a:pt x="474776" y="54406"/>
                  </a:lnTo>
                  <a:lnTo>
                    <a:pt x="470115" y="48615"/>
                  </a:lnTo>
                  <a:lnTo>
                    <a:pt x="470115" y="30403"/>
                  </a:lnTo>
                  <a:lnTo>
                    <a:pt x="474776" y="24612"/>
                  </a:lnTo>
                  <a:lnTo>
                    <a:pt x="489051" y="24612"/>
                  </a:lnTo>
                  <a:lnTo>
                    <a:pt x="493712" y="30403"/>
                  </a:lnTo>
                  <a:lnTo>
                    <a:pt x="493712" y="23291"/>
                  </a:lnTo>
                  <a:lnTo>
                    <a:pt x="489546" y="20332"/>
                  </a:lnTo>
                  <a:lnTo>
                    <a:pt x="481914" y="18821"/>
                  </a:lnTo>
                  <a:lnTo>
                    <a:pt x="474281" y="20332"/>
                  </a:lnTo>
                  <a:lnTo>
                    <a:pt x="468325" y="24561"/>
                  </a:lnTo>
                  <a:lnTo>
                    <a:pt x="464439" y="31102"/>
                  </a:lnTo>
                  <a:lnTo>
                    <a:pt x="463054" y="39547"/>
                  </a:lnTo>
                  <a:lnTo>
                    <a:pt x="464439" y="47993"/>
                  </a:lnTo>
                  <a:lnTo>
                    <a:pt x="468325" y="54546"/>
                  </a:lnTo>
                  <a:lnTo>
                    <a:pt x="474281" y="58775"/>
                  </a:lnTo>
                  <a:lnTo>
                    <a:pt x="481914" y="60274"/>
                  </a:lnTo>
                  <a:lnTo>
                    <a:pt x="489546" y="58775"/>
                  </a:lnTo>
                  <a:lnTo>
                    <a:pt x="495503" y="54546"/>
                  </a:lnTo>
                  <a:lnTo>
                    <a:pt x="495592" y="54406"/>
                  </a:lnTo>
                  <a:lnTo>
                    <a:pt x="499389" y="47993"/>
                  </a:lnTo>
                  <a:lnTo>
                    <a:pt x="500773" y="39547"/>
                  </a:lnTo>
                  <a:close/>
                </a:path>
                <a:path w="1181100" h="354330">
                  <a:moveTo>
                    <a:pt x="542785" y="202222"/>
                  </a:moveTo>
                  <a:lnTo>
                    <a:pt x="510184" y="202222"/>
                  </a:lnTo>
                  <a:lnTo>
                    <a:pt x="505383" y="211607"/>
                  </a:lnTo>
                  <a:lnTo>
                    <a:pt x="497497" y="218833"/>
                  </a:lnTo>
                  <a:lnTo>
                    <a:pt x="487159" y="223494"/>
                  </a:lnTo>
                  <a:lnTo>
                    <a:pt x="475030" y="225145"/>
                  </a:lnTo>
                  <a:lnTo>
                    <a:pt x="458571" y="222072"/>
                  </a:lnTo>
                  <a:lnTo>
                    <a:pt x="445998" y="213321"/>
                  </a:lnTo>
                  <a:lnTo>
                    <a:pt x="437972" y="199618"/>
                  </a:lnTo>
                  <a:lnTo>
                    <a:pt x="435152" y="181698"/>
                  </a:lnTo>
                  <a:lnTo>
                    <a:pt x="437972" y="163690"/>
                  </a:lnTo>
                  <a:lnTo>
                    <a:pt x="445998" y="149923"/>
                  </a:lnTo>
                  <a:lnTo>
                    <a:pt x="458571" y="141135"/>
                  </a:lnTo>
                  <a:lnTo>
                    <a:pt x="475030" y="138049"/>
                  </a:lnTo>
                  <a:lnTo>
                    <a:pt x="487375" y="139661"/>
                  </a:lnTo>
                  <a:lnTo>
                    <a:pt x="497776" y="144233"/>
                  </a:lnTo>
                  <a:lnTo>
                    <a:pt x="505599" y="151333"/>
                  </a:lnTo>
                  <a:lnTo>
                    <a:pt x="510197" y="160540"/>
                  </a:lnTo>
                  <a:lnTo>
                    <a:pt x="542772" y="160540"/>
                  </a:lnTo>
                  <a:lnTo>
                    <a:pt x="535241" y="140246"/>
                  </a:lnTo>
                  <a:lnTo>
                    <a:pt x="520674" y="124587"/>
                  </a:lnTo>
                  <a:lnTo>
                    <a:pt x="500329" y="114503"/>
                  </a:lnTo>
                  <a:lnTo>
                    <a:pt x="475462" y="110934"/>
                  </a:lnTo>
                  <a:lnTo>
                    <a:pt x="446405" y="116001"/>
                  </a:lnTo>
                  <a:lnTo>
                    <a:pt x="423951" y="130327"/>
                  </a:lnTo>
                  <a:lnTo>
                    <a:pt x="409473" y="152539"/>
                  </a:lnTo>
                  <a:lnTo>
                    <a:pt x="404355" y="181279"/>
                  </a:lnTo>
                  <a:lnTo>
                    <a:pt x="409473" y="210185"/>
                  </a:lnTo>
                  <a:lnTo>
                    <a:pt x="423951" y="232537"/>
                  </a:lnTo>
                  <a:lnTo>
                    <a:pt x="446405" y="246938"/>
                  </a:lnTo>
                  <a:lnTo>
                    <a:pt x="475462" y="252044"/>
                  </a:lnTo>
                  <a:lnTo>
                    <a:pt x="500595" y="248450"/>
                  </a:lnTo>
                  <a:lnTo>
                    <a:pt x="521042" y="238328"/>
                  </a:lnTo>
                  <a:lnTo>
                    <a:pt x="535520" y="222592"/>
                  </a:lnTo>
                  <a:lnTo>
                    <a:pt x="542785" y="202222"/>
                  </a:lnTo>
                  <a:close/>
                </a:path>
                <a:path w="1181100" h="354330">
                  <a:moveTo>
                    <a:pt x="557123" y="19596"/>
                  </a:moveTo>
                  <a:lnTo>
                    <a:pt x="550138" y="19596"/>
                  </a:lnTo>
                  <a:lnTo>
                    <a:pt x="541680" y="49314"/>
                  </a:lnTo>
                  <a:lnTo>
                    <a:pt x="533298" y="19596"/>
                  </a:lnTo>
                  <a:lnTo>
                    <a:pt x="527392" y="19596"/>
                  </a:lnTo>
                  <a:lnTo>
                    <a:pt x="519010" y="49237"/>
                  </a:lnTo>
                  <a:lnTo>
                    <a:pt x="510476" y="19596"/>
                  </a:lnTo>
                  <a:lnTo>
                    <a:pt x="503262" y="19596"/>
                  </a:lnTo>
                  <a:lnTo>
                    <a:pt x="515607" y="59448"/>
                  </a:lnTo>
                  <a:lnTo>
                    <a:pt x="521728" y="59448"/>
                  </a:lnTo>
                  <a:lnTo>
                    <a:pt x="530186" y="29883"/>
                  </a:lnTo>
                  <a:lnTo>
                    <a:pt x="538657" y="59448"/>
                  </a:lnTo>
                  <a:lnTo>
                    <a:pt x="544779" y="59448"/>
                  </a:lnTo>
                  <a:lnTo>
                    <a:pt x="557123" y="19596"/>
                  </a:lnTo>
                  <a:close/>
                </a:path>
                <a:path w="1181100" h="354330">
                  <a:moveTo>
                    <a:pt x="581977" y="120142"/>
                  </a:moveTo>
                  <a:lnTo>
                    <a:pt x="574433" y="112915"/>
                  </a:lnTo>
                  <a:lnTo>
                    <a:pt x="554443" y="112915"/>
                  </a:lnTo>
                  <a:lnTo>
                    <a:pt x="546900" y="120142"/>
                  </a:lnTo>
                  <a:lnTo>
                    <a:pt x="546900" y="139179"/>
                  </a:lnTo>
                  <a:lnTo>
                    <a:pt x="554609" y="146570"/>
                  </a:lnTo>
                  <a:lnTo>
                    <a:pt x="564438" y="146570"/>
                  </a:lnTo>
                  <a:lnTo>
                    <a:pt x="574103" y="146570"/>
                  </a:lnTo>
                  <a:lnTo>
                    <a:pt x="581977" y="139014"/>
                  </a:lnTo>
                  <a:lnTo>
                    <a:pt x="581977" y="120142"/>
                  </a:lnTo>
                  <a:close/>
                </a:path>
                <a:path w="1181100" h="354330">
                  <a:moveTo>
                    <a:pt x="595630" y="38328"/>
                  </a:moveTo>
                  <a:lnTo>
                    <a:pt x="588568" y="22428"/>
                  </a:lnTo>
                  <a:lnTo>
                    <a:pt x="588568" y="35356"/>
                  </a:lnTo>
                  <a:lnTo>
                    <a:pt x="566674" y="35356"/>
                  </a:lnTo>
                  <a:lnTo>
                    <a:pt x="567918" y="28575"/>
                  </a:lnTo>
                  <a:lnTo>
                    <a:pt x="572338" y="24688"/>
                  </a:lnTo>
                  <a:lnTo>
                    <a:pt x="585304" y="24688"/>
                  </a:lnTo>
                  <a:lnTo>
                    <a:pt x="588416" y="29718"/>
                  </a:lnTo>
                  <a:lnTo>
                    <a:pt x="588568" y="35356"/>
                  </a:lnTo>
                  <a:lnTo>
                    <a:pt x="588568" y="22428"/>
                  </a:lnTo>
                  <a:lnTo>
                    <a:pt x="585812" y="20320"/>
                  </a:lnTo>
                  <a:lnTo>
                    <a:pt x="578319" y="18821"/>
                  </a:lnTo>
                  <a:lnTo>
                    <a:pt x="570750" y="20396"/>
                  </a:lnTo>
                  <a:lnTo>
                    <a:pt x="564832" y="24726"/>
                  </a:lnTo>
                  <a:lnTo>
                    <a:pt x="560984" y="31305"/>
                  </a:lnTo>
                  <a:lnTo>
                    <a:pt x="559612" y="39547"/>
                  </a:lnTo>
                  <a:lnTo>
                    <a:pt x="561009" y="47967"/>
                  </a:lnTo>
                  <a:lnTo>
                    <a:pt x="564908" y="54521"/>
                  </a:lnTo>
                  <a:lnTo>
                    <a:pt x="570915" y="58762"/>
                  </a:lnTo>
                  <a:lnTo>
                    <a:pt x="578624" y="60274"/>
                  </a:lnTo>
                  <a:lnTo>
                    <a:pt x="586701" y="60274"/>
                  </a:lnTo>
                  <a:lnTo>
                    <a:pt x="592836" y="55930"/>
                  </a:lnTo>
                  <a:lnTo>
                    <a:pt x="593394" y="54330"/>
                  </a:lnTo>
                  <a:lnTo>
                    <a:pt x="595312" y="48844"/>
                  </a:lnTo>
                  <a:lnTo>
                    <a:pt x="589191" y="46710"/>
                  </a:lnTo>
                  <a:lnTo>
                    <a:pt x="587946" y="51435"/>
                  </a:lnTo>
                  <a:lnTo>
                    <a:pt x="584060" y="54330"/>
                  </a:lnTo>
                  <a:lnTo>
                    <a:pt x="571563" y="54330"/>
                  </a:lnTo>
                  <a:lnTo>
                    <a:pt x="566674" y="48996"/>
                  </a:lnTo>
                  <a:lnTo>
                    <a:pt x="566293" y="40614"/>
                  </a:lnTo>
                  <a:lnTo>
                    <a:pt x="595630" y="40614"/>
                  </a:lnTo>
                  <a:lnTo>
                    <a:pt x="595630" y="38328"/>
                  </a:lnTo>
                  <a:close/>
                </a:path>
                <a:path w="1181100" h="354330">
                  <a:moveTo>
                    <a:pt x="624586" y="19443"/>
                  </a:moveTo>
                  <a:lnTo>
                    <a:pt x="622871" y="19291"/>
                  </a:lnTo>
                  <a:lnTo>
                    <a:pt x="616280" y="19291"/>
                  </a:lnTo>
                  <a:lnTo>
                    <a:pt x="612317" y="22339"/>
                  </a:lnTo>
                  <a:lnTo>
                    <a:pt x="610539" y="26377"/>
                  </a:lnTo>
                  <a:lnTo>
                    <a:pt x="610539" y="19596"/>
                  </a:lnTo>
                  <a:lnTo>
                    <a:pt x="603554" y="19596"/>
                  </a:lnTo>
                  <a:lnTo>
                    <a:pt x="603554" y="59448"/>
                  </a:lnTo>
                  <a:lnTo>
                    <a:pt x="610539" y="59448"/>
                  </a:lnTo>
                  <a:lnTo>
                    <a:pt x="610539" y="30645"/>
                  </a:lnTo>
                  <a:lnTo>
                    <a:pt x="615276" y="26073"/>
                  </a:lnTo>
                  <a:lnTo>
                    <a:pt x="622490" y="26073"/>
                  </a:lnTo>
                  <a:lnTo>
                    <a:pt x="623417" y="26149"/>
                  </a:lnTo>
                  <a:lnTo>
                    <a:pt x="624586" y="26377"/>
                  </a:lnTo>
                  <a:lnTo>
                    <a:pt x="624586" y="19443"/>
                  </a:lnTo>
                  <a:close/>
                </a:path>
                <a:path w="1181100" h="354330">
                  <a:moveTo>
                    <a:pt x="663092" y="38328"/>
                  </a:moveTo>
                  <a:lnTo>
                    <a:pt x="662660" y="35356"/>
                  </a:lnTo>
                  <a:lnTo>
                    <a:pt x="661974" y="30619"/>
                  </a:lnTo>
                  <a:lnTo>
                    <a:pt x="658812" y="24688"/>
                  </a:lnTo>
                  <a:lnTo>
                    <a:pt x="658685" y="24434"/>
                  </a:lnTo>
                  <a:lnTo>
                    <a:pt x="656031" y="22428"/>
                  </a:lnTo>
                  <a:lnTo>
                    <a:pt x="656031" y="35356"/>
                  </a:lnTo>
                  <a:lnTo>
                    <a:pt x="634136" y="35356"/>
                  </a:lnTo>
                  <a:lnTo>
                    <a:pt x="635381" y="28575"/>
                  </a:lnTo>
                  <a:lnTo>
                    <a:pt x="639800" y="24688"/>
                  </a:lnTo>
                  <a:lnTo>
                    <a:pt x="652767" y="24688"/>
                  </a:lnTo>
                  <a:lnTo>
                    <a:pt x="655866" y="29718"/>
                  </a:lnTo>
                  <a:lnTo>
                    <a:pt x="656031" y="35356"/>
                  </a:lnTo>
                  <a:lnTo>
                    <a:pt x="656031" y="22428"/>
                  </a:lnTo>
                  <a:lnTo>
                    <a:pt x="653262" y="20320"/>
                  </a:lnTo>
                  <a:lnTo>
                    <a:pt x="645782" y="18821"/>
                  </a:lnTo>
                  <a:lnTo>
                    <a:pt x="638200" y="20396"/>
                  </a:lnTo>
                  <a:lnTo>
                    <a:pt x="632294" y="24726"/>
                  </a:lnTo>
                  <a:lnTo>
                    <a:pt x="628446" y="31305"/>
                  </a:lnTo>
                  <a:lnTo>
                    <a:pt x="627075" y="39547"/>
                  </a:lnTo>
                  <a:lnTo>
                    <a:pt x="628459" y="47967"/>
                  </a:lnTo>
                  <a:lnTo>
                    <a:pt x="632358" y="54521"/>
                  </a:lnTo>
                  <a:lnTo>
                    <a:pt x="638365" y="58762"/>
                  </a:lnTo>
                  <a:lnTo>
                    <a:pt x="646087" y="60274"/>
                  </a:lnTo>
                  <a:lnTo>
                    <a:pt x="654164" y="60274"/>
                  </a:lnTo>
                  <a:lnTo>
                    <a:pt x="660298" y="55930"/>
                  </a:lnTo>
                  <a:lnTo>
                    <a:pt x="660857" y="54330"/>
                  </a:lnTo>
                  <a:lnTo>
                    <a:pt x="662774" y="48844"/>
                  </a:lnTo>
                  <a:lnTo>
                    <a:pt x="656653" y="46710"/>
                  </a:lnTo>
                  <a:lnTo>
                    <a:pt x="655408" y="51435"/>
                  </a:lnTo>
                  <a:lnTo>
                    <a:pt x="651522" y="54330"/>
                  </a:lnTo>
                  <a:lnTo>
                    <a:pt x="639025" y="54330"/>
                  </a:lnTo>
                  <a:lnTo>
                    <a:pt x="634136" y="48996"/>
                  </a:lnTo>
                  <a:lnTo>
                    <a:pt x="633755" y="40614"/>
                  </a:lnTo>
                  <a:lnTo>
                    <a:pt x="663092" y="40614"/>
                  </a:lnTo>
                  <a:lnTo>
                    <a:pt x="663092" y="38328"/>
                  </a:lnTo>
                  <a:close/>
                </a:path>
                <a:path w="1181100" h="354330">
                  <a:moveTo>
                    <a:pt x="705472" y="4724"/>
                  </a:moveTo>
                  <a:lnTo>
                    <a:pt x="698639" y="4724"/>
                  </a:lnTo>
                  <a:lnTo>
                    <a:pt x="698639" y="28879"/>
                  </a:lnTo>
                  <a:lnTo>
                    <a:pt x="698639" y="50139"/>
                  </a:lnTo>
                  <a:lnTo>
                    <a:pt x="692899" y="54254"/>
                  </a:lnTo>
                  <a:lnTo>
                    <a:pt x="679538" y="54254"/>
                  </a:lnTo>
                  <a:lnTo>
                    <a:pt x="675271" y="48082"/>
                  </a:lnTo>
                  <a:lnTo>
                    <a:pt x="675271" y="30937"/>
                  </a:lnTo>
                  <a:lnTo>
                    <a:pt x="679538" y="24841"/>
                  </a:lnTo>
                  <a:lnTo>
                    <a:pt x="692899" y="24841"/>
                  </a:lnTo>
                  <a:lnTo>
                    <a:pt x="698639" y="28879"/>
                  </a:lnTo>
                  <a:lnTo>
                    <a:pt x="698639" y="4724"/>
                  </a:lnTo>
                  <a:lnTo>
                    <a:pt x="698487" y="4724"/>
                  </a:lnTo>
                  <a:lnTo>
                    <a:pt x="698487" y="25374"/>
                  </a:lnTo>
                  <a:lnTo>
                    <a:pt x="698157" y="24841"/>
                  </a:lnTo>
                  <a:lnTo>
                    <a:pt x="696074" y="21488"/>
                  </a:lnTo>
                  <a:lnTo>
                    <a:pt x="691578" y="18821"/>
                  </a:lnTo>
                  <a:lnTo>
                    <a:pt x="685914" y="18821"/>
                  </a:lnTo>
                  <a:lnTo>
                    <a:pt x="678395" y="20472"/>
                  </a:lnTo>
                  <a:lnTo>
                    <a:pt x="672833" y="24930"/>
                  </a:lnTo>
                  <a:lnTo>
                    <a:pt x="669391" y="31521"/>
                  </a:lnTo>
                  <a:lnTo>
                    <a:pt x="668210" y="39547"/>
                  </a:lnTo>
                  <a:lnTo>
                    <a:pt x="669391" y="47548"/>
                  </a:lnTo>
                  <a:lnTo>
                    <a:pt x="672833" y="54140"/>
                  </a:lnTo>
                  <a:lnTo>
                    <a:pt x="678395" y="58623"/>
                  </a:lnTo>
                  <a:lnTo>
                    <a:pt x="685914" y="60274"/>
                  </a:lnTo>
                  <a:lnTo>
                    <a:pt x="691578" y="60274"/>
                  </a:lnTo>
                  <a:lnTo>
                    <a:pt x="696074" y="57607"/>
                  </a:lnTo>
                  <a:lnTo>
                    <a:pt x="698119" y="54254"/>
                  </a:lnTo>
                  <a:lnTo>
                    <a:pt x="698487" y="53644"/>
                  </a:lnTo>
                  <a:lnTo>
                    <a:pt x="698487" y="59436"/>
                  </a:lnTo>
                  <a:lnTo>
                    <a:pt x="705472" y="59436"/>
                  </a:lnTo>
                  <a:lnTo>
                    <a:pt x="705472" y="53644"/>
                  </a:lnTo>
                  <a:lnTo>
                    <a:pt x="705472" y="25374"/>
                  </a:lnTo>
                  <a:lnTo>
                    <a:pt x="705472" y="4724"/>
                  </a:lnTo>
                  <a:close/>
                </a:path>
                <a:path w="1181100" h="354330">
                  <a:moveTo>
                    <a:pt x="756513" y="154647"/>
                  </a:moveTo>
                  <a:lnTo>
                    <a:pt x="727163" y="154647"/>
                  </a:lnTo>
                  <a:lnTo>
                    <a:pt x="702729" y="219837"/>
                  </a:lnTo>
                  <a:lnTo>
                    <a:pt x="679183" y="154647"/>
                  </a:lnTo>
                  <a:lnTo>
                    <a:pt x="636193" y="154647"/>
                  </a:lnTo>
                  <a:lnTo>
                    <a:pt x="636193" y="129578"/>
                  </a:lnTo>
                  <a:lnTo>
                    <a:pt x="608380" y="129578"/>
                  </a:lnTo>
                  <a:lnTo>
                    <a:pt x="608380" y="154647"/>
                  </a:lnTo>
                  <a:lnTo>
                    <a:pt x="550532" y="154647"/>
                  </a:lnTo>
                  <a:lnTo>
                    <a:pt x="550532" y="249262"/>
                  </a:lnTo>
                  <a:lnTo>
                    <a:pt x="578345" y="249262"/>
                  </a:lnTo>
                  <a:lnTo>
                    <a:pt x="578345" y="177253"/>
                  </a:lnTo>
                  <a:lnTo>
                    <a:pt x="608380" y="177253"/>
                  </a:lnTo>
                  <a:lnTo>
                    <a:pt x="608380" y="249262"/>
                  </a:lnTo>
                  <a:lnTo>
                    <a:pt x="636193" y="249262"/>
                  </a:lnTo>
                  <a:lnTo>
                    <a:pt x="636193" y="177253"/>
                  </a:lnTo>
                  <a:lnTo>
                    <a:pt x="658622" y="177253"/>
                  </a:lnTo>
                  <a:lnTo>
                    <a:pt x="689978" y="253250"/>
                  </a:lnTo>
                  <a:lnTo>
                    <a:pt x="688365" y="257886"/>
                  </a:lnTo>
                  <a:lnTo>
                    <a:pt x="685927" y="263372"/>
                  </a:lnTo>
                  <a:lnTo>
                    <a:pt x="682155" y="268351"/>
                  </a:lnTo>
                  <a:lnTo>
                    <a:pt x="675843" y="271970"/>
                  </a:lnTo>
                  <a:lnTo>
                    <a:pt x="665822" y="273367"/>
                  </a:lnTo>
                  <a:lnTo>
                    <a:pt x="661822" y="273367"/>
                  </a:lnTo>
                  <a:lnTo>
                    <a:pt x="657644" y="272948"/>
                  </a:lnTo>
                  <a:lnTo>
                    <a:pt x="652767" y="272072"/>
                  </a:lnTo>
                  <a:lnTo>
                    <a:pt x="652564" y="294474"/>
                  </a:lnTo>
                  <a:lnTo>
                    <a:pt x="657212" y="295490"/>
                  </a:lnTo>
                  <a:lnTo>
                    <a:pt x="663943" y="296621"/>
                  </a:lnTo>
                  <a:lnTo>
                    <a:pt x="670953" y="296621"/>
                  </a:lnTo>
                  <a:lnTo>
                    <a:pt x="689013" y="293293"/>
                  </a:lnTo>
                  <a:lnTo>
                    <a:pt x="700900" y="285153"/>
                  </a:lnTo>
                  <a:lnTo>
                    <a:pt x="708177" y="274980"/>
                  </a:lnTo>
                  <a:lnTo>
                    <a:pt x="712457" y="265544"/>
                  </a:lnTo>
                  <a:lnTo>
                    <a:pt x="756513" y="154647"/>
                  </a:lnTo>
                  <a:close/>
                </a:path>
                <a:path w="1181100" h="354330">
                  <a:moveTo>
                    <a:pt x="852157" y="113931"/>
                  </a:moveTo>
                  <a:lnTo>
                    <a:pt x="763308" y="113931"/>
                  </a:lnTo>
                  <a:lnTo>
                    <a:pt x="763308" y="249250"/>
                  </a:lnTo>
                  <a:lnTo>
                    <a:pt x="792391" y="249250"/>
                  </a:lnTo>
                  <a:lnTo>
                    <a:pt x="792391" y="195681"/>
                  </a:lnTo>
                  <a:lnTo>
                    <a:pt x="842556" y="195681"/>
                  </a:lnTo>
                  <a:lnTo>
                    <a:pt x="842759" y="170497"/>
                  </a:lnTo>
                  <a:lnTo>
                    <a:pt x="792391" y="170497"/>
                  </a:lnTo>
                  <a:lnTo>
                    <a:pt x="792391" y="140182"/>
                  </a:lnTo>
                  <a:lnTo>
                    <a:pt x="852157" y="140182"/>
                  </a:lnTo>
                  <a:lnTo>
                    <a:pt x="852157" y="113931"/>
                  </a:lnTo>
                  <a:close/>
                </a:path>
                <a:path w="1181100" h="354330">
                  <a:moveTo>
                    <a:pt x="891222" y="154647"/>
                  </a:moveTo>
                  <a:lnTo>
                    <a:pt x="863409" y="154647"/>
                  </a:lnTo>
                  <a:lnTo>
                    <a:pt x="863409" y="249250"/>
                  </a:lnTo>
                  <a:lnTo>
                    <a:pt x="891222" y="249250"/>
                  </a:lnTo>
                  <a:lnTo>
                    <a:pt x="891222" y="154647"/>
                  </a:lnTo>
                  <a:close/>
                </a:path>
                <a:path w="1181100" h="354330">
                  <a:moveTo>
                    <a:pt x="894842" y="120142"/>
                  </a:moveTo>
                  <a:lnTo>
                    <a:pt x="887298" y="112915"/>
                  </a:lnTo>
                  <a:lnTo>
                    <a:pt x="867308" y="112915"/>
                  </a:lnTo>
                  <a:lnTo>
                    <a:pt x="859764" y="120142"/>
                  </a:lnTo>
                  <a:lnTo>
                    <a:pt x="859764" y="139179"/>
                  </a:lnTo>
                  <a:lnTo>
                    <a:pt x="867473" y="146570"/>
                  </a:lnTo>
                  <a:lnTo>
                    <a:pt x="877303" y="146570"/>
                  </a:lnTo>
                  <a:lnTo>
                    <a:pt x="886968" y="146570"/>
                  </a:lnTo>
                  <a:lnTo>
                    <a:pt x="894842" y="139014"/>
                  </a:lnTo>
                  <a:lnTo>
                    <a:pt x="894842" y="120142"/>
                  </a:lnTo>
                  <a:close/>
                </a:path>
                <a:path w="1181100" h="354330">
                  <a:moveTo>
                    <a:pt x="1011974" y="201841"/>
                  </a:moveTo>
                  <a:lnTo>
                    <a:pt x="998969" y="165354"/>
                  </a:lnTo>
                  <a:lnTo>
                    <a:pt x="983488" y="154800"/>
                  </a:lnTo>
                  <a:lnTo>
                    <a:pt x="983488" y="201409"/>
                  </a:lnTo>
                  <a:lnTo>
                    <a:pt x="983488" y="201841"/>
                  </a:lnTo>
                  <a:lnTo>
                    <a:pt x="981798" y="212026"/>
                  </a:lnTo>
                  <a:lnTo>
                    <a:pt x="976947" y="220065"/>
                  </a:lnTo>
                  <a:lnTo>
                    <a:pt x="969403" y="225234"/>
                  </a:lnTo>
                  <a:lnTo>
                    <a:pt x="959650" y="227076"/>
                  </a:lnTo>
                  <a:lnTo>
                    <a:pt x="949718" y="225221"/>
                  </a:lnTo>
                  <a:lnTo>
                    <a:pt x="942047" y="220002"/>
                  </a:lnTo>
                  <a:lnTo>
                    <a:pt x="937107" y="211899"/>
                  </a:lnTo>
                  <a:lnTo>
                    <a:pt x="935355" y="201409"/>
                  </a:lnTo>
                  <a:lnTo>
                    <a:pt x="937107" y="191096"/>
                  </a:lnTo>
                  <a:lnTo>
                    <a:pt x="942047" y="183134"/>
                  </a:lnTo>
                  <a:lnTo>
                    <a:pt x="949718" y="178003"/>
                  </a:lnTo>
                  <a:lnTo>
                    <a:pt x="959650" y="176187"/>
                  </a:lnTo>
                  <a:lnTo>
                    <a:pt x="969403" y="178015"/>
                  </a:lnTo>
                  <a:lnTo>
                    <a:pt x="976947" y="183197"/>
                  </a:lnTo>
                  <a:lnTo>
                    <a:pt x="981798" y="191236"/>
                  </a:lnTo>
                  <a:lnTo>
                    <a:pt x="983488" y="201409"/>
                  </a:lnTo>
                  <a:lnTo>
                    <a:pt x="983488" y="154800"/>
                  </a:lnTo>
                  <a:lnTo>
                    <a:pt x="965415" y="151218"/>
                  </a:lnTo>
                  <a:lnTo>
                    <a:pt x="956767" y="151892"/>
                  </a:lnTo>
                  <a:lnTo>
                    <a:pt x="949020" y="153847"/>
                  </a:lnTo>
                  <a:lnTo>
                    <a:pt x="942352" y="157035"/>
                  </a:lnTo>
                  <a:lnTo>
                    <a:pt x="936929" y="161404"/>
                  </a:lnTo>
                  <a:lnTo>
                    <a:pt x="935139" y="163258"/>
                  </a:lnTo>
                  <a:lnTo>
                    <a:pt x="935139" y="114782"/>
                  </a:lnTo>
                  <a:lnTo>
                    <a:pt x="907326" y="114782"/>
                  </a:lnTo>
                  <a:lnTo>
                    <a:pt x="907326" y="249262"/>
                  </a:lnTo>
                  <a:lnTo>
                    <a:pt x="930160" y="249262"/>
                  </a:lnTo>
                  <a:lnTo>
                    <a:pt x="932103" y="236067"/>
                  </a:lnTo>
                  <a:lnTo>
                    <a:pt x="933602" y="238112"/>
                  </a:lnTo>
                  <a:lnTo>
                    <a:pt x="939380" y="243967"/>
                  </a:lnTo>
                  <a:lnTo>
                    <a:pt x="946848" y="248348"/>
                  </a:lnTo>
                  <a:lnTo>
                    <a:pt x="955649" y="251091"/>
                  </a:lnTo>
                  <a:lnTo>
                    <a:pt x="965415" y="252044"/>
                  </a:lnTo>
                  <a:lnTo>
                    <a:pt x="984440" y="248424"/>
                  </a:lnTo>
                  <a:lnTo>
                    <a:pt x="999134" y="238201"/>
                  </a:lnTo>
                  <a:lnTo>
                    <a:pt x="1000417" y="236067"/>
                  </a:lnTo>
                  <a:lnTo>
                    <a:pt x="1005789" y="227076"/>
                  </a:lnTo>
                  <a:lnTo>
                    <a:pt x="1008608" y="222351"/>
                  </a:lnTo>
                  <a:lnTo>
                    <a:pt x="1011974" y="201841"/>
                  </a:lnTo>
                  <a:close/>
                </a:path>
                <a:path w="1181100" h="354330">
                  <a:moveTo>
                    <a:pt x="1083157" y="154470"/>
                  </a:moveTo>
                  <a:lnTo>
                    <a:pt x="1078191" y="153784"/>
                  </a:lnTo>
                  <a:lnTo>
                    <a:pt x="1075232" y="153784"/>
                  </a:lnTo>
                  <a:lnTo>
                    <a:pt x="1052004" y="171157"/>
                  </a:lnTo>
                  <a:lnTo>
                    <a:pt x="1049566" y="154647"/>
                  </a:lnTo>
                  <a:lnTo>
                    <a:pt x="1024191" y="154647"/>
                  </a:lnTo>
                  <a:lnTo>
                    <a:pt x="1024191" y="249250"/>
                  </a:lnTo>
                  <a:lnTo>
                    <a:pt x="1051991" y="249250"/>
                  </a:lnTo>
                  <a:lnTo>
                    <a:pt x="1051991" y="196253"/>
                  </a:lnTo>
                  <a:lnTo>
                    <a:pt x="1054595" y="189445"/>
                  </a:lnTo>
                  <a:lnTo>
                    <a:pt x="1065161" y="179920"/>
                  </a:lnTo>
                  <a:lnTo>
                    <a:pt x="1073023" y="177774"/>
                  </a:lnTo>
                  <a:lnTo>
                    <a:pt x="1083157" y="178460"/>
                  </a:lnTo>
                  <a:lnTo>
                    <a:pt x="1083157" y="154470"/>
                  </a:lnTo>
                  <a:close/>
                </a:path>
                <a:path w="1181100" h="354330">
                  <a:moveTo>
                    <a:pt x="1180985" y="196913"/>
                  </a:moveTo>
                  <a:lnTo>
                    <a:pt x="1152639" y="154571"/>
                  </a:lnTo>
                  <a:lnTo>
                    <a:pt x="1152588" y="191503"/>
                  </a:lnTo>
                  <a:lnTo>
                    <a:pt x="1111758" y="191503"/>
                  </a:lnTo>
                  <a:lnTo>
                    <a:pt x="1132293" y="173609"/>
                  </a:lnTo>
                  <a:lnTo>
                    <a:pt x="1140320" y="174815"/>
                  </a:lnTo>
                  <a:lnTo>
                    <a:pt x="1146632" y="178244"/>
                  </a:lnTo>
                  <a:lnTo>
                    <a:pt x="1150835" y="183565"/>
                  </a:lnTo>
                  <a:lnTo>
                    <a:pt x="1152537" y="190423"/>
                  </a:lnTo>
                  <a:lnTo>
                    <a:pt x="1152588" y="191503"/>
                  </a:lnTo>
                  <a:lnTo>
                    <a:pt x="1152588" y="154571"/>
                  </a:lnTo>
                  <a:lnTo>
                    <a:pt x="1113205" y="154851"/>
                  </a:lnTo>
                  <a:lnTo>
                    <a:pt x="1084021" y="201637"/>
                  </a:lnTo>
                  <a:lnTo>
                    <a:pt x="1087628" y="222224"/>
                  </a:lnTo>
                  <a:lnTo>
                    <a:pt x="1097800" y="238150"/>
                  </a:lnTo>
                  <a:lnTo>
                    <a:pt x="1113574" y="248399"/>
                  </a:lnTo>
                  <a:lnTo>
                    <a:pt x="1133995" y="252044"/>
                  </a:lnTo>
                  <a:lnTo>
                    <a:pt x="1150759" y="249758"/>
                  </a:lnTo>
                  <a:lnTo>
                    <a:pt x="1164742" y="243281"/>
                  </a:lnTo>
                  <a:lnTo>
                    <a:pt x="1175092" y="233235"/>
                  </a:lnTo>
                  <a:lnTo>
                    <a:pt x="1176616" y="229857"/>
                  </a:lnTo>
                  <a:lnTo>
                    <a:pt x="1180960" y="220218"/>
                  </a:lnTo>
                  <a:lnTo>
                    <a:pt x="1153871" y="220218"/>
                  </a:lnTo>
                  <a:lnTo>
                    <a:pt x="1150848" y="226187"/>
                  </a:lnTo>
                  <a:lnTo>
                    <a:pt x="1143317" y="229857"/>
                  </a:lnTo>
                  <a:lnTo>
                    <a:pt x="1133995" y="229857"/>
                  </a:lnTo>
                  <a:lnTo>
                    <a:pt x="1125016" y="228422"/>
                  </a:lnTo>
                  <a:lnTo>
                    <a:pt x="1117968" y="224383"/>
                  </a:lnTo>
                  <a:lnTo>
                    <a:pt x="1113282" y="218122"/>
                  </a:lnTo>
                  <a:lnTo>
                    <a:pt x="1111402" y="210019"/>
                  </a:lnTo>
                  <a:lnTo>
                    <a:pt x="1111364" y="208965"/>
                  </a:lnTo>
                  <a:lnTo>
                    <a:pt x="1179906" y="208965"/>
                  </a:lnTo>
                  <a:lnTo>
                    <a:pt x="1180376" y="206692"/>
                  </a:lnTo>
                  <a:lnTo>
                    <a:pt x="1180985" y="202590"/>
                  </a:lnTo>
                  <a:lnTo>
                    <a:pt x="1180985" y="196913"/>
                  </a:lnTo>
                  <a:close/>
                </a:path>
              </a:pathLst>
            </a:custGeom>
            <a:solidFill>
              <a:srgbClr val="FF4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73865" y="1008480"/>
              <a:ext cx="76917" cy="68882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444500" y="1836444"/>
            <a:ext cx="4462145" cy="188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165">
              <a:lnSpc>
                <a:spcPct val="100000"/>
              </a:lnSpc>
              <a:spcBef>
                <a:spcPts val="100"/>
              </a:spcBef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As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Britain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becomes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increasingly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digital,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way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nation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consumes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goods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services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changing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at pace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this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driving the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need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look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for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faster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3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smarter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ways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operate.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Lightning-fast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resilient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full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connectivity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needed to underpin this digital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revolution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 that is seeing data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consumption accelerate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at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phenomenal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rate.</a:t>
            </a:r>
            <a:endParaRPr sz="900">
              <a:latin typeface="Gotham Light"/>
              <a:cs typeface="Gotham Light"/>
            </a:endParaRPr>
          </a:p>
          <a:p>
            <a:pPr marL="12700" marR="57150">
              <a:lnSpc>
                <a:spcPct val="100000"/>
              </a:lnSpc>
              <a:spcBef>
                <a:spcPts val="850"/>
              </a:spcBef>
            </a:pP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We’re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offering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Premises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(FTTP)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broadband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powered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CityFibre,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bringing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fast,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future-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ready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connectivity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more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towns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cities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across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the UK.</a:t>
            </a:r>
            <a:endParaRPr sz="900">
              <a:latin typeface="Gotham Light"/>
              <a:cs typeface="Gotham Light"/>
            </a:endParaRPr>
          </a:p>
          <a:p>
            <a:pPr marL="12700" marR="5080">
              <a:lnSpc>
                <a:spcPct val="100000"/>
              </a:lnSpc>
              <a:spcBef>
                <a:spcPts val="850"/>
              </a:spcBef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Full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broadband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most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future-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proofed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connection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there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is.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The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technology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works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by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delivering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light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over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glass,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which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why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it’s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great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option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go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for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ahead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PSTN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Switch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Off,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it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doesn’t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involve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any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copper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wire,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which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susceptible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interference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degradation.</a:t>
            </a:r>
            <a:endParaRPr sz="900">
              <a:latin typeface="Gotham Light"/>
              <a:cs typeface="Gotham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89299" y="1831363"/>
            <a:ext cx="222250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Key</a:t>
            </a:r>
            <a:r>
              <a:rPr sz="1100" b="0" spc="-3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features</a:t>
            </a:r>
            <a:r>
              <a:rPr sz="1100" b="0" spc="-3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of</a:t>
            </a:r>
            <a:r>
              <a:rPr sz="1100" b="0" spc="-3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CityFibre</a:t>
            </a:r>
            <a:r>
              <a:rPr sz="1100" b="0" spc="-3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spc="-10" dirty="0">
                <a:solidFill>
                  <a:srgbClr val="FF9B4B"/>
                </a:solidFill>
                <a:latin typeface="Gotham Medium"/>
                <a:cs typeface="Gotham Medium"/>
              </a:rPr>
              <a:t>FTTP:</a:t>
            </a:r>
            <a:endParaRPr sz="1100">
              <a:latin typeface="Gotham Medium"/>
              <a:cs typeface="Gotham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89299" y="2029914"/>
            <a:ext cx="3569970" cy="1280795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6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Up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1Gbps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symmetrical</a:t>
            </a:r>
            <a:endParaRPr sz="90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70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Unlimited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bandwidth</a:t>
            </a:r>
            <a:endParaRPr sz="90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Available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across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CityFibre’s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modern,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purpose-built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network</a:t>
            </a:r>
            <a:endParaRPr sz="90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24/7/365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support</a:t>
            </a:r>
            <a:endParaRPr sz="90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70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Business-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grade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repair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SLA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with</a:t>
            </a:r>
            <a:r>
              <a:rPr sz="900" b="0" spc="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8hr</a:t>
            </a:r>
            <a:r>
              <a:rPr sz="900" b="0" spc="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fix</a:t>
            </a:r>
            <a:endParaRPr sz="90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Standard</a:t>
            </a:r>
            <a:r>
              <a:rPr sz="900" b="0" spc="-3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installation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included</a:t>
            </a:r>
            <a:endParaRPr sz="900">
              <a:latin typeface="Gotham Light"/>
              <a:cs typeface="Gotham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9299" y="3811363"/>
            <a:ext cx="4524375" cy="1400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Key</a:t>
            </a:r>
            <a:r>
              <a:rPr sz="1100" b="0" spc="-4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features</a:t>
            </a:r>
            <a:r>
              <a:rPr sz="1100" b="0" spc="-4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to</a:t>
            </a:r>
            <a:r>
              <a:rPr sz="1100" b="0" spc="-4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your</a:t>
            </a:r>
            <a:r>
              <a:rPr sz="1100" b="0" spc="-4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spc="-10" dirty="0">
                <a:solidFill>
                  <a:srgbClr val="FF9B4B"/>
                </a:solidFill>
                <a:latin typeface="Gotham Medium"/>
                <a:cs typeface="Gotham Medium"/>
              </a:rPr>
              <a:t>business:</a:t>
            </a:r>
            <a:endParaRPr sz="1100">
              <a:latin typeface="Gotham Medium"/>
              <a:cs typeface="Gotham Medium"/>
            </a:endParaRPr>
          </a:p>
          <a:p>
            <a:pPr marL="240665" marR="94615" indent="-227965">
              <a:lnSpc>
                <a:spcPct val="100000"/>
              </a:lnSpc>
              <a:spcBef>
                <a:spcPts val="810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Purpose-built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network: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are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starting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from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scratch,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building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an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intelligent</a:t>
            </a:r>
            <a:r>
              <a:rPr sz="900" b="0" spc="-2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network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for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digital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age,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laying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brand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new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cables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across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 </a:t>
            </a:r>
            <a:r>
              <a:rPr sz="900" b="0" spc="-35" dirty="0">
                <a:solidFill>
                  <a:srgbClr val="3C3C3B"/>
                </a:solidFill>
                <a:latin typeface="Gotham Light"/>
                <a:cs typeface="Gotham Light"/>
              </a:rPr>
              <a:t>UK</a:t>
            </a:r>
            <a:endParaRPr sz="900">
              <a:latin typeface="Gotham Light"/>
              <a:cs typeface="Gotham Light"/>
            </a:endParaRPr>
          </a:p>
          <a:p>
            <a:pPr marL="240665" marR="3295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Symmetrical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bandwidth: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CityFibre’s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FTTP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offers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upload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download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speeds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 up to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1Gbps, making it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unique within the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market</a:t>
            </a:r>
            <a:endParaRPr sz="900">
              <a:latin typeface="Gotham Light"/>
              <a:cs typeface="Gotham Light"/>
            </a:endParaRPr>
          </a:p>
          <a:p>
            <a:pPr marL="240665" marR="5080" indent="-227965">
              <a:lnSpc>
                <a:spcPct val="100000"/>
              </a:lnSpc>
              <a:spcBef>
                <a:spcPts val="570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Consistent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high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speeds: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Network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contention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managed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effectively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make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sure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you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get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highest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speeds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possible.</a:t>
            </a:r>
            <a:endParaRPr sz="900">
              <a:latin typeface="Gotham Light"/>
              <a:cs typeface="Gotham Ligh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3647" y="3932683"/>
            <a:ext cx="4448348" cy="24366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731372"/>
            <a:ext cx="8990330" cy="155003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CityFibre</a:t>
            </a:r>
            <a:r>
              <a:rPr sz="1100" b="0" spc="-20" dirty="0">
                <a:solidFill>
                  <a:srgbClr val="FF9B4B"/>
                </a:solidFill>
                <a:latin typeface="Gotham Medium"/>
                <a:cs typeface="Gotham Medium"/>
              </a:rPr>
              <a:t> FTTP</a:t>
            </a:r>
            <a:endParaRPr sz="1100" dirty="0">
              <a:latin typeface="Gotham Medium"/>
              <a:cs typeface="Gotham Medium"/>
            </a:endParaRPr>
          </a:p>
          <a:p>
            <a:pPr marL="12700" marR="5080">
              <a:lnSpc>
                <a:spcPct val="100000"/>
              </a:lnSpc>
              <a:spcBef>
                <a:spcPts val="525"/>
              </a:spcBef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Ideal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for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small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medium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sized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businesses,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FTTP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delivers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full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connection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directly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your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premises,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giving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you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access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symmetrical,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gigabit-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capable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upload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download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speeds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that’ll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increase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business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efficiency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productivity.</a:t>
            </a:r>
            <a:endParaRPr sz="900" dirty="0">
              <a:latin typeface="Gotham Light"/>
              <a:cs typeface="Gotham Light"/>
            </a:endParaRPr>
          </a:p>
          <a:p>
            <a:pPr marL="12700" marR="113664">
              <a:lnSpc>
                <a:spcPct val="122300"/>
              </a:lnSpc>
              <a:spcBef>
                <a:spcPts val="610"/>
              </a:spcBef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Full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fibre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broadband,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powered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CityFibre,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currently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available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66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locations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across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the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UK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continues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grow,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with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over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8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million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homes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and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800,000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businesses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expected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FTTP-enabled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2025.</a:t>
            </a:r>
            <a:endParaRPr sz="900" dirty="0">
              <a:latin typeface="Gotham Light"/>
              <a:cs typeface="Gotham Light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The</a:t>
            </a:r>
            <a:r>
              <a:rPr sz="1100" b="0" spc="-2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best</a:t>
            </a:r>
            <a:r>
              <a:rPr sz="1100" b="0" spc="-1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connectivity</a:t>
            </a:r>
            <a:r>
              <a:rPr sz="1100" b="0" spc="-1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solution</a:t>
            </a:r>
            <a:r>
              <a:rPr sz="1100" b="0" spc="-1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for</a:t>
            </a:r>
            <a:r>
              <a:rPr sz="1100" b="0" spc="-1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your</a:t>
            </a:r>
            <a:r>
              <a:rPr sz="1100" b="0" spc="-15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spc="-10" dirty="0">
                <a:solidFill>
                  <a:srgbClr val="FF9B4B"/>
                </a:solidFill>
                <a:latin typeface="Gotham Medium"/>
                <a:cs typeface="Gotham Medium"/>
              </a:rPr>
              <a:t>business</a:t>
            </a:r>
            <a:endParaRPr sz="1100" dirty="0">
              <a:latin typeface="Gotham Medium"/>
              <a:cs typeface="Gotham Medium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CityFibre’s</a:t>
            </a:r>
            <a:r>
              <a:rPr sz="900" b="0" spc="-3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FTTP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offers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unique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benefits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to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your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business.</a:t>
            </a:r>
            <a:endParaRPr sz="900" dirty="0">
              <a:latin typeface="Gotham Light"/>
              <a:cs typeface="Gotham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2514003"/>
            <a:ext cx="2313305" cy="2832100"/>
          </a:xfrm>
          <a:prstGeom prst="rect">
            <a:avLst/>
          </a:prstGeom>
          <a:solidFill>
            <a:srgbClr val="FF47D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 marL="541020" marR="533400" algn="ctr">
              <a:lnSpc>
                <a:spcPct val="100000"/>
              </a:lnSpc>
              <a:spcBef>
                <a:spcPts val="955"/>
              </a:spcBef>
            </a:pPr>
            <a:r>
              <a:rPr sz="1100" b="0" spc="-10" dirty="0">
                <a:latin typeface="Gotham Medium"/>
                <a:cs typeface="Gotham Medium"/>
              </a:rPr>
              <a:t>Ultra-</a:t>
            </a:r>
            <a:r>
              <a:rPr sz="1100" b="0" dirty="0">
                <a:latin typeface="Gotham Medium"/>
                <a:cs typeface="Gotham Medium"/>
              </a:rPr>
              <a:t>fast</a:t>
            </a:r>
            <a:r>
              <a:rPr sz="1100" b="0" spc="-5" dirty="0">
                <a:latin typeface="Gotham Medium"/>
                <a:cs typeface="Gotham Medium"/>
              </a:rPr>
              <a:t> </a:t>
            </a:r>
            <a:r>
              <a:rPr sz="1100" b="0" spc="-10" dirty="0">
                <a:latin typeface="Gotham Medium"/>
                <a:cs typeface="Gotham Medium"/>
              </a:rPr>
              <a:t>speeds, ultra-</a:t>
            </a:r>
            <a:r>
              <a:rPr sz="1100" b="0" dirty="0">
                <a:latin typeface="Gotham Medium"/>
                <a:cs typeface="Gotham Medium"/>
              </a:rPr>
              <a:t>low </a:t>
            </a:r>
            <a:r>
              <a:rPr sz="1100" b="0" spc="-10" dirty="0">
                <a:latin typeface="Gotham Medium"/>
                <a:cs typeface="Gotham Medium"/>
              </a:rPr>
              <a:t>latency</a:t>
            </a:r>
            <a:endParaRPr sz="1100" dirty="0">
              <a:latin typeface="Gotham Medium"/>
              <a:cs typeface="Gotham Medium"/>
            </a:endParaRPr>
          </a:p>
          <a:p>
            <a:pPr marL="270510" marR="262890" algn="ctr">
              <a:lnSpc>
                <a:spcPct val="100000"/>
              </a:lnSpc>
              <a:spcBef>
                <a:spcPts val="810"/>
              </a:spcBef>
            </a:pPr>
            <a:r>
              <a:rPr sz="900" b="0" dirty="0">
                <a:latin typeface="Gotham Book"/>
                <a:cs typeface="Gotham Book"/>
              </a:rPr>
              <a:t>With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full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fibre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connection </a:t>
            </a:r>
            <a:r>
              <a:rPr sz="900" b="0" dirty="0">
                <a:latin typeface="Gotham Book"/>
                <a:cs typeface="Gotham Book"/>
              </a:rPr>
              <a:t>directly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into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10" dirty="0">
                <a:latin typeface="Gotham Book"/>
                <a:cs typeface="Gotham Book"/>
              </a:rPr>
              <a:t> premises,</a:t>
            </a:r>
            <a:r>
              <a:rPr sz="900" b="0" spc="50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users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will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have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access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to </a:t>
            </a:r>
            <a:r>
              <a:rPr sz="900" b="0" dirty="0">
                <a:latin typeface="Gotham Book"/>
                <a:cs typeface="Gotham Book"/>
              </a:rPr>
              <a:t>symmetrical,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gigabit-</a:t>
            </a:r>
            <a:r>
              <a:rPr sz="900" b="0" spc="-10" dirty="0">
                <a:latin typeface="Gotham Book"/>
                <a:cs typeface="Gotham Book"/>
              </a:rPr>
              <a:t>capable </a:t>
            </a:r>
            <a:r>
              <a:rPr sz="900" b="0" dirty="0">
                <a:latin typeface="Gotham Book"/>
                <a:cs typeface="Gotham Book"/>
              </a:rPr>
              <a:t>upload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and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download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speeds, </a:t>
            </a:r>
            <a:r>
              <a:rPr sz="900" b="0" dirty="0">
                <a:latin typeface="Gotham Book"/>
                <a:cs typeface="Gotham Book"/>
              </a:rPr>
              <a:t>increasing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efficiency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and </a:t>
            </a:r>
            <a:r>
              <a:rPr sz="900" b="0" spc="-10" dirty="0">
                <a:latin typeface="Gotham Book"/>
                <a:cs typeface="Gotham Book"/>
              </a:rPr>
              <a:t>productivity.</a:t>
            </a:r>
            <a:r>
              <a:rPr sz="900" b="0" dirty="0">
                <a:latin typeface="Gotham Book"/>
                <a:cs typeface="Gotham Book"/>
              </a:rPr>
              <a:t> Unlike</a:t>
            </a:r>
            <a:r>
              <a:rPr sz="900" b="0" spc="5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FTTC </a:t>
            </a:r>
            <a:r>
              <a:rPr sz="900" b="0" dirty="0">
                <a:latin typeface="Gotham Book"/>
                <a:cs typeface="Gotham Book"/>
              </a:rPr>
              <a:t>broadband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services,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there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is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no </a:t>
            </a:r>
            <a:r>
              <a:rPr sz="900" b="0" dirty="0">
                <a:latin typeface="Gotham Book"/>
                <a:cs typeface="Gotham Book"/>
              </a:rPr>
              <a:t>copper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restrict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speeds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network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can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support, </a:t>
            </a:r>
            <a:r>
              <a:rPr sz="900" b="0" dirty="0">
                <a:latin typeface="Gotham Book"/>
                <a:cs typeface="Gotham Book"/>
              </a:rPr>
              <a:t>meaning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practically</a:t>
            </a:r>
            <a:r>
              <a:rPr sz="900" b="0" spc="-10" dirty="0">
                <a:latin typeface="Gotham Book"/>
                <a:cs typeface="Gotham Book"/>
              </a:rPr>
              <a:t> limitless capacity.</a:t>
            </a:r>
            <a:endParaRPr sz="900" dirty="0">
              <a:latin typeface="Gotham Book"/>
              <a:cs typeface="Gotham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48216" y="2514003"/>
            <a:ext cx="2313305" cy="2832100"/>
          </a:xfrm>
          <a:prstGeom prst="rect">
            <a:avLst/>
          </a:prstGeom>
          <a:solidFill>
            <a:srgbClr val="FF47D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361950" marR="354330" indent="-635" algn="ctr">
              <a:lnSpc>
                <a:spcPct val="100000"/>
              </a:lnSpc>
              <a:spcBef>
                <a:spcPts val="955"/>
              </a:spcBef>
            </a:pPr>
            <a:r>
              <a:rPr sz="1100" b="0" dirty="0">
                <a:latin typeface="Gotham Medium"/>
                <a:cs typeface="Gotham Medium"/>
              </a:rPr>
              <a:t>Support the </a:t>
            </a:r>
            <a:r>
              <a:rPr sz="1100" b="0" spc="-20" dirty="0">
                <a:latin typeface="Gotham Medium"/>
                <a:cs typeface="Gotham Medium"/>
              </a:rPr>
              <a:t>next </a:t>
            </a:r>
            <a:r>
              <a:rPr sz="1100" b="0" dirty="0">
                <a:latin typeface="Gotham Medium"/>
                <a:cs typeface="Gotham Medium"/>
              </a:rPr>
              <a:t>generation</a:t>
            </a:r>
            <a:r>
              <a:rPr sz="1100" b="0" spc="-20" dirty="0">
                <a:latin typeface="Gotham Medium"/>
                <a:cs typeface="Gotham Medium"/>
              </a:rPr>
              <a:t> </a:t>
            </a:r>
            <a:r>
              <a:rPr sz="1100" b="0" dirty="0">
                <a:latin typeface="Gotham Medium"/>
                <a:cs typeface="Gotham Medium"/>
              </a:rPr>
              <a:t>of</a:t>
            </a:r>
            <a:r>
              <a:rPr sz="1100" b="0" spc="-20" dirty="0">
                <a:latin typeface="Gotham Medium"/>
                <a:cs typeface="Gotham Medium"/>
              </a:rPr>
              <a:t> </a:t>
            </a:r>
            <a:r>
              <a:rPr sz="1100" b="0" spc="-10" dirty="0">
                <a:latin typeface="Gotham Medium"/>
                <a:cs typeface="Gotham Medium"/>
              </a:rPr>
              <a:t>business applications</a:t>
            </a:r>
            <a:endParaRPr sz="1100">
              <a:latin typeface="Gotham Medium"/>
              <a:cs typeface="Gotham Medium"/>
            </a:endParaRPr>
          </a:p>
          <a:p>
            <a:pPr marL="282575" marR="274955" algn="ctr">
              <a:lnSpc>
                <a:spcPct val="100000"/>
              </a:lnSpc>
              <a:spcBef>
                <a:spcPts val="810"/>
              </a:spcBef>
            </a:pPr>
            <a:r>
              <a:rPr sz="900" b="0" dirty="0">
                <a:latin typeface="Gotham Book"/>
                <a:cs typeface="Gotham Book"/>
              </a:rPr>
              <a:t>An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FTTP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connection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can </a:t>
            </a:r>
            <a:r>
              <a:rPr sz="900" b="0" dirty="0">
                <a:latin typeface="Gotham Book"/>
                <a:cs typeface="Gotham Book"/>
              </a:rPr>
              <a:t>support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your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business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as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your </a:t>
            </a:r>
            <a:r>
              <a:rPr sz="900" b="0" dirty="0">
                <a:latin typeface="Gotham Book"/>
                <a:cs typeface="Gotham Book"/>
              </a:rPr>
              <a:t>digital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requirements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continue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grow.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rise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of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cloud </a:t>
            </a:r>
            <a:r>
              <a:rPr sz="900" b="0" dirty="0">
                <a:latin typeface="Gotham Book"/>
                <a:cs typeface="Gotham Book"/>
              </a:rPr>
              <a:t>services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is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changing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 </a:t>
            </a:r>
            <a:r>
              <a:rPr sz="900" b="0" spc="-25" dirty="0">
                <a:latin typeface="Gotham Book"/>
                <a:cs typeface="Gotham Book"/>
              </a:rPr>
              <a:t>way </a:t>
            </a:r>
            <a:r>
              <a:rPr sz="900" b="0" dirty="0">
                <a:latin typeface="Gotham Book"/>
                <a:cs typeface="Gotham Book"/>
              </a:rPr>
              <a:t>we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work</a:t>
            </a:r>
            <a:r>
              <a:rPr sz="900" b="0" spc="-20" dirty="0">
                <a:latin typeface="Gotham Book"/>
                <a:cs typeface="Gotham Book"/>
              </a:rPr>
              <a:t> forever, </a:t>
            </a:r>
            <a:r>
              <a:rPr sz="900" b="0" spc="-10" dirty="0">
                <a:latin typeface="Gotham Book"/>
                <a:cs typeface="Gotham Book"/>
              </a:rPr>
              <a:t>improving </a:t>
            </a:r>
            <a:r>
              <a:rPr sz="900" b="0" dirty="0">
                <a:latin typeface="Gotham Book"/>
                <a:cs typeface="Gotham Book"/>
              </a:rPr>
              <a:t>efficiency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and </a:t>
            </a:r>
            <a:r>
              <a:rPr sz="900" b="0" spc="-10" dirty="0">
                <a:latin typeface="Gotham Book"/>
                <a:cs typeface="Gotham Book"/>
              </a:rPr>
              <a:t>sparking </a:t>
            </a:r>
            <a:r>
              <a:rPr sz="900" b="0" dirty="0">
                <a:latin typeface="Gotham Book"/>
                <a:cs typeface="Gotham Book"/>
              </a:rPr>
              <a:t>innovation.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With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bandwidth</a:t>
            </a:r>
            <a:r>
              <a:rPr sz="900" b="0" spc="-25" dirty="0">
                <a:latin typeface="Gotham Book"/>
                <a:cs typeface="Gotham Book"/>
              </a:rPr>
              <a:t> no </a:t>
            </a:r>
            <a:r>
              <a:rPr sz="900" b="0" dirty="0">
                <a:latin typeface="Gotham Book"/>
                <a:cs typeface="Gotham Book"/>
              </a:rPr>
              <a:t>longer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barrier, </a:t>
            </a:r>
            <a:r>
              <a:rPr sz="900" b="0" dirty="0">
                <a:latin typeface="Gotham Book"/>
                <a:cs typeface="Gotham Book"/>
              </a:rPr>
              <a:t>you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can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feel </a:t>
            </a:r>
            <a:r>
              <a:rPr sz="900" b="0" dirty="0">
                <a:latin typeface="Gotham Book"/>
                <a:cs typeface="Gotham Book"/>
              </a:rPr>
              <a:t>free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take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full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advantage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of </a:t>
            </a:r>
            <a:r>
              <a:rPr sz="900" b="0" dirty="0">
                <a:latin typeface="Gotham Book"/>
                <a:cs typeface="Gotham Book"/>
              </a:rPr>
              <a:t>this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shift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 </a:t>
            </a:r>
            <a:r>
              <a:rPr sz="900" b="0" spc="-10" dirty="0">
                <a:latin typeface="Gotham Book"/>
                <a:cs typeface="Gotham Book"/>
              </a:rPr>
              <a:t>cloud.</a:t>
            </a:r>
            <a:endParaRPr sz="900">
              <a:latin typeface="Gotham Book"/>
              <a:cs typeface="Gotham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39219" y="2514003"/>
            <a:ext cx="2313305" cy="2832100"/>
          </a:xfrm>
          <a:prstGeom prst="rect">
            <a:avLst/>
          </a:prstGeom>
          <a:solidFill>
            <a:srgbClr val="FF47D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555625" marR="548005" algn="ctr">
              <a:lnSpc>
                <a:spcPct val="100000"/>
              </a:lnSpc>
              <a:spcBef>
                <a:spcPts val="955"/>
              </a:spcBef>
            </a:pPr>
            <a:r>
              <a:rPr sz="1100" b="0" dirty="0">
                <a:latin typeface="Gotham Medium"/>
                <a:cs typeface="Gotham Medium"/>
              </a:rPr>
              <a:t>Resilient,</a:t>
            </a:r>
            <a:r>
              <a:rPr sz="1100" b="0" spc="-15" dirty="0">
                <a:latin typeface="Gotham Medium"/>
                <a:cs typeface="Gotham Medium"/>
              </a:rPr>
              <a:t> </a:t>
            </a:r>
            <a:r>
              <a:rPr sz="1100" b="0" spc="-10" dirty="0">
                <a:latin typeface="Gotham Medium"/>
                <a:cs typeface="Gotham Medium"/>
              </a:rPr>
              <a:t>reliable </a:t>
            </a:r>
            <a:r>
              <a:rPr sz="1100" b="0" dirty="0">
                <a:latin typeface="Gotham Medium"/>
                <a:cs typeface="Gotham Medium"/>
              </a:rPr>
              <a:t>and </a:t>
            </a:r>
            <a:r>
              <a:rPr sz="1100" b="0" spc="-10" dirty="0">
                <a:latin typeface="Gotham Medium"/>
                <a:cs typeface="Gotham Medium"/>
              </a:rPr>
              <a:t>responsive</a:t>
            </a:r>
            <a:endParaRPr sz="1100">
              <a:latin typeface="Gotham Medium"/>
              <a:cs typeface="Gotham Medium"/>
            </a:endParaRPr>
          </a:p>
          <a:p>
            <a:pPr marL="314325" marR="306705" algn="ctr">
              <a:lnSpc>
                <a:spcPct val="100000"/>
              </a:lnSpc>
              <a:spcBef>
                <a:spcPts val="810"/>
              </a:spcBef>
            </a:pPr>
            <a:r>
              <a:rPr sz="900" b="0" dirty="0">
                <a:latin typeface="Gotham Book"/>
                <a:cs typeface="Gotham Book"/>
              </a:rPr>
              <a:t>Full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fibre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infrastructure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is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the </a:t>
            </a:r>
            <a:r>
              <a:rPr sz="900" b="0" dirty="0">
                <a:latin typeface="Gotham Book"/>
                <a:cs typeface="Gotham Book"/>
              </a:rPr>
              <a:t>best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possible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platform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for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the </a:t>
            </a:r>
            <a:r>
              <a:rPr sz="900" b="0" dirty="0">
                <a:latin typeface="Gotham Book"/>
                <a:cs typeface="Gotham Book"/>
              </a:rPr>
              <a:t>delivery</a:t>
            </a:r>
            <a:r>
              <a:rPr sz="900" b="0" spc="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of</a:t>
            </a:r>
            <a:r>
              <a:rPr sz="900" b="0" spc="2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business-critical </a:t>
            </a:r>
            <a:r>
              <a:rPr sz="900" b="0" dirty="0">
                <a:latin typeface="Gotham Book"/>
                <a:cs typeface="Gotham Book"/>
              </a:rPr>
              <a:t>services.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Fully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diverse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and </a:t>
            </a:r>
            <a:r>
              <a:rPr sz="900" b="0" dirty="0">
                <a:latin typeface="Gotham Book"/>
                <a:cs typeface="Gotham Book"/>
              </a:rPr>
              <a:t>completely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independent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from </a:t>
            </a:r>
            <a:r>
              <a:rPr sz="900" b="0" dirty="0">
                <a:latin typeface="Gotham Book"/>
                <a:cs typeface="Gotham Book"/>
              </a:rPr>
              <a:t>incumbent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infrastructure, </a:t>
            </a:r>
            <a:r>
              <a:rPr sz="900" b="0" dirty="0">
                <a:latin typeface="Gotham Book"/>
                <a:cs typeface="Gotham Book"/>
              </a:rPr>
              <a:t>CityFibre’s</a:t>
            </a:r>
            <a:r>
              <a:rPr sz="900" b="0" spc="-4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networks</a:t>
            </a:r>
            <a:r>
              <a:rPr sz="900" b="0" spc="-40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provide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assurance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and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quality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35" dirty="0">
                <a:latin typeface="Gotham Book"/>
                <a:cs typeface="Gotham Book"/>
              </a:rPr>
              <a:t>of </a:t>
            </a:r>
            <a:r>
              <a:rPr sz="900" b="0" dirty="0">
                <a:latin typeface="Gotham Book"/>
                <a:cs typeface="Gotham Book"/>
              </a:rPr>
              <a:t>service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your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business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needs, </a:t>
            </a:r>
            <a:r>
              <a:rPr sz="900" b="0" dirty="0">
                <a:latin typeface="Gotham Book"/>
                <a:cs typeface="Gotham Book"/>
              </a:rPr>
              <a:t>backed</a:t>
            </a:r>
            <a:r>
              <a:rPr sz="900" b="0" spc="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by</a:t>
            </a:r>
            <a:r>
              <a:rPr sz="900" b="0" spc="2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enterprise-</a:t>
            </a:r>
            <a:r>
              <a:rPr sz="900" b="0" spc="-20" dirty="0">
                <a:latin typeface="Gotham Book"/>
                <a:cs typeface="Gotham Book"/>
              </a:rPr>
              <a:t>grade SLAs.</a:t>
            </a:r>
            <a:endParaRPr sz="900">
              <a:latin typeface="Gotham Book"/>
              <a:cs typeface="Gotham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30235" y="2514003"/>
            <a:ext cx="2313305" cy="2832100"/>
          </a:xfrm>
          <a:prstGeom prst="rect">
            <a:avLst/>
          </a:prstGeom>
          <a:solidFill>
            <a:srgbClr val="FF47D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363855" marR="356235" indent="-635" algn="ctr">
              <a:lnSpc>
                <a:spcPct val="100000"/>
              </a:lnSpc>
              <a:spcBef>
                <a:spcPts val="955"/>
              </a:spcBef>
            </a:pPr>
            <a:r>
              <a:rPr sz="1100" b="0" dirty="0">
                <a:latin typeface="Gotham Medium"/>
                <a:cs typeface="Gotham Medium"/>
              </a:rPr>
              <a:t>Rapidly </a:t>
            </a:r>
            <a:r>
              <a:rPr sz="1100" b="0" spc="-10" dirty="0">
                <a:latin typeface="Gotham Medium"/>
                <a:cs typeface="Gotham Medium"/>
              </a:rPr>
              <a:t>growing </a:t>
            </a:r>
            <a:r>
              <a:rPr sz="1100" b="0" dirty="0">
                <a:latin typeface="Gotham Medium"/>
                <a:cs typeface="Gotham Medium"/>
              </a:rPr>
              <a:t>network</a:t>
            </a:r>
            <a:r>
              <a:rPr sz="1100" b="0" spc="-25" dirty="0">
                <a:latin typeface="Gotham Medium"/>
                <a:cs typeface="Gotham Medium"/>
              </a:rPr>
              <a:t> </a:t>
            </a:r>
            <a:r>
              <a:rPr sz="1100" b="0" dirty="0">
                <a:latin typeface="Gotham Medium"/>
                <a:cs typeface="Gotham Medium"/>
              </a:rPr>
              <a:t>across</a:t>
            </a:r>
            <a:r>
              <a:rPr sz="1100" b="0" spc="-20" dirty="0">
                <a:latin typeface="Gotham Medium"/>
                <a:cs typeface="Gotham Medium"/>
              </a:rPr>
              <a:t> </a:t>
            </a:r>
            <a:r>
              <a:rPr sz="1100" b="0" dirty="0">
                <a:latin typeface="Gotham Medium"/>
                <a:cs typeface="Gotham Medium"/>
              </a:rPr>
              <a:t>the</a:t>
            </a:r>
            <a:r>
              <a:rPr sz="1100" b="0" spc="-20" dirty="0">
                <a:latin typeface="Gotham Medium"/>
                <a:cs typeface="Gotham Medium"/>
              </a:rPr>
              <a:t> </a:t>
            </a:r>
            <a:r>
              <a:rPr sz="1100" b="0" spc="-35" dirty="0">
                <a:latin typeface="Gotham Medium"/>
                <a:cs typeface="Gotham Medium"/>
              </a:rPr>
              <a:t>UK</a:t>
            </a:r>
            <a:endParaRPr sz="1100">
              <a:latin typeface="Gotham Medium"/>
              <a:cs typeface="Gotham Medium"/>
            </a:endParaRPr>
          </a:p>
          <a:p>
            <a:pPr marL="267335" marR="259715" algn="ctr">
              <a:lnSpc>
                <a:spcPct val="100000"/>
              </a:lnSpc>
              <a:spcBef>
                <a:spcPts val="810"/>
              </a:spcBef>
            </a:pPr>
            <a:r>
              <a:rPr sz="900" b="0" dirty="0">
                <a:latin typeface="Gotham Book"/>
                <a:cs typeface="Gotham Book"/>
              </a:rPr>
              <a:t>CityFibre’s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Gigabit</a:t>
            </a:r>
            <a:r>
              <a:rPr sz="900" b="0" spc="-20" dirty="0">
                <a:latin typeface="Gotham Book"/>
                <a:cs typeface="Gotham Book"/>
              </a:rPr>
              <a:t> City </a:t>
            </a:r>
            <a:r>
              <a:rPr sz="900" b="0" dirty="0">
                <a:latin typeface="Gotham Book"/>
                <a:cs typeface="Gotham Book"/>
              </a:rPr>
              <a:t>Investment</a:t>
            </a:r>
            <a:r>
              <a:rPr sz="900" b="0" spc="-4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Programme</a:t>
            </a:r>
            <a:r>
              <a:rPr sz="900" b="0" spc="-3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is</a:t>
            </a:r>
            <a:r>
              <a:rPr sz="900" b="0" spc="-35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well </a:t>
            </a:r>
            <a:r>
              <a:rPr sz="900" b="0" dirty="0">
                <a:latin typeface="Gotham Book"/>
                <a:cs typeface="Gotham Book"/>
              </a:rPr>
              <a:t>underway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bring</a:t>
            </a:r>
            <a:r>
              <a:rPr sz="900" b="0" spc="-1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UK’s </a:t>
            </a:r>
            <a:r>
              <a:rPr sz="900" b="0" dirty="0">
                <a:latin typeface="Gotham Book"/>
                <a:cs typeface="Gotham Book"/>
              </a:rPr>
              <a:t>most</a:t>
            </a:r>
            <a:r>
              <a:rPr sz="900" b="0" spc="-3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advanced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fibre</a:t>
            </a:r>
            <a:r>
              <a:rPr sz="900" b="0" spc="-20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network </a:t>
            </a:r>
            <a:r>
              <a:rPr sz="900" b="0" dirty="0">
                <a:latin typeface="Gotham Book"/>
                <a:cs typeface="Gotham Book"/>
              </a:rPr>
              <a:t>to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third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of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UK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market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by </a:t>
            </a:r>
            <a:r>
              <a:rPr sz="900" b="0" dirty="0">
                <a:latin typeface="Gotham Book"/>
                <a:cs typeface="Gotham Book"/>
              </a:rPr>
              <a:t>2025,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including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more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than</a:t>
            </a:r>
            <a:r>
              <a:rPr sz="900" b="0" spc="-5" dirty="0">
                <a:latin typeface="Gotham Book"/>
                <a:cs typeface="Gotham Book"/>
              </a:rPr>
              <a:t> </a:t>
            </a:r>
            <a:r>
              <a:rPr sz="900" b="0" spc="-25" dirty="0">
                <a:latin typeface="Gotham Book"/>
                <a:cs typeface="Gotham Book"/>
              </a:rPr>
              <a:t>285 </a:t>
            </a:r>
            <a:r>
              <a:rPr sz="900" b="0" dirty="0">
                <a:latin typeface="Gotham Book"/>
                <a:cs typeface="Gotham Book"/>
              </a:rPr>
              <a:t>cities,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towns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and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villages,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spc="-20" dirty="0">
                <a:latin typeface="Gotham Book"/>
                <a:cs typeface="Gotham Book"/>
              </a:rPr>
              <a:t>many </a:t>
            </a:r>
            <a:r>
              <a:rPr sz="900" b="0" dirty="0">
                <a:latin typeface="Gotham Book"/>
                <a:cs typeface="Gotham Book"/>
              </a:rPr>
              <a:t>of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which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are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not</a:t>
            </a:r>
            <a:r>
              <a:rPr sz="900" b="0" spc="-1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yet</a:t>
            </a:r>
            <a:r>
              <a:rPr sz="900" b="0" spc="-10" dirty="0">
                <a:latin typeface="Gotham Book"/>
                <a:cs typeface="Gotham Book"/>
              </a:rPr>
              <a:t> being </a:t>
            </a:r>
            <a:r>
              <a:rPr sz="900" b="0" dirty="0">
                <a:latin typeface="Gotham Book"/>
                <a:cs typeface="Gotham Book"/>
              </a:rPr>
              <a:t>served</a:t>
            </a:r>
            <a:r>
              <a:rPr sz="900" b="0" spc="-30" dirty="0">
                <a:latin typeface="Gotham Book"/>
                <a:cs typeface="Gotham Book"/>
              </a:rPr>
              <a:t> </a:t>
            </a:r>
            <a:r>
              <a:rPr sz="900" b="0" dirty="0">
                <a:latin typeface="Gotham Book"/>
                <a:cs typeface="Gotham Book"/>
              </a:rPr>
              <a:t>by</a:t>
            </a:r>
            <a:r>
              <a:rPr sz="900" b="0" spc="-25" dirty="0">
                <a:latin typeface="Gotham Book"/>
                <a:cs typeface="Gotham Book"/>
              </a:rPr>
              <a:t> </a:t>
            </a:r>
            <a:r>
              <a:rPr sz="900" b="0" spc="-10" dirty="0">
                <a:latin typeface="Gotham Book"/>
                <a:cs typeface="Gotham Book"/>
              </a:rPr>
              <a:t>Openreach.</a:t>
            </a:r>
            <a:endParaRPr sz="900">
              <a:latin typeface="Gotham Book"/>
              <a:cs typeface="Gotham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5492093"/>
            <a:ext cx="2844800" cy="1113766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100" b="0" dirty="0">
                <a:solidFill>
                  <a:srgbClr val="FF9B4B"/>
                </a:solidFill>
                <a:latin typeface="Gotham Medium"/>
                <a:cs typeface="Gotham Medium"/>
              </a:rPr>
              <a:t>Additional</a:t>
            </a:r>
            <a:r>
              <a:rPr sz="1100" b="0" spc="-30" dirty="0">
                <a:solidFill>
                  <a:srgbClr val="FF9B4B"/>
                </a:solidFill>
                <a:latin typeface="Gotham Medium"/>
                <a:cs typeface="Gotham Medium"/>
              </a:rPr>
              <a:t> </a:t>
            </a:r>
            <a:r>
              <a:rPr sz="1100" b="0" spc="-10" dirty="0">
                <a:solidFill>
                  <a:srgbClr val="FF9B4B"/>
                </a:solidFill>
                <a:latin typeface="Gotham Medium"/>
                <a:cs typeface="Gotham Medium"/>
              </a:rPr>
              <a:t>benefits:</a:t>
            </a:r>
            <a:endParaRPr sz="1100" dirty="0">
              <a:latin typeface="Gotham Medium"/>
              <a:cs typeface="Gotham Medium"/>
            </a:endParaRPr>
          </a:p>
          <a:p>
            <a:pPr marL="240665" indent="-227965">
              <a:lnSpc>
                <a:spcPct val="100000"/>
              </a:lnSpc>
              <a:spcBef>
                <a:spcPts val="52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Delivery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within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lang="en-GB" sz="900" spc="-15" dirty="0">
                <a:solidFill>
                  <a:srgbClr val="3C3C3B"/>
                </a:solidFill>
                <a:latin typeface="Gotham Light"/>
                <a:cs typeface="Gotham Light"/>
              </a:rPr>
              <a:t>2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0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days</a:t>
            </a:r>
            <a:r>
              <a:rPr sz="900" b="0" spc="-1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of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order</a:t>
            </a:r>
            <a:endParaRPr sz="900" dirty="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2-hour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installation</a:t>
            </a:r>
            <a:r>
              <a:rPr sz="900" b="0" spc="-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slots</a:t>
            </a:r>
            <a:endParaRPr sz="900" dirty="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70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8-hour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SLA (Mon-</a:t>
            </a:r>
            <a:r>
              <a:rPr sz="900" b="0" spc="-20" dirty="0">
                <a:solidFill>
                  <a:srgbClr val="3C3C3B"/>
                </a:solidFill>
                <a:latin typeface="Gotham Light"/>
                <a:cs typeface="Gotham Light"/>
              </a:rPr>
              <a:t>Fri)</a:t>
            </a:r>
            <a:endParaRPr sz="900" dirty="0">
              <a:latin typeface="Gotham Light"/>
              <a:cs typeface="Gotham Light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har char="•"/>
              <a:tabLst>
                <a:tab pos="240665" algn="l"/>
                <a:tab pos="241300" algn="l"/>
              </a:tabLst>
            </a:pP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24/7</a:t>
            </a:r>
            <a:r>
              <a:rPr sz="900" b="0" spc="-40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dirty="0">
                <a:solidFill>
                  <a:srgbClr val="3C3C3B"/>
                </a:solidFill>
                <a:latin typeface="Gotham Light"/>
                <a:cs typeface="Gotham Light"/>
              </a:rPr>
              <a:t>fault</a:t>
            </a:r>
            <a:r>
              <a:rPr sz="900" b="0" spc="-35" dirty="0">
                <a:solidFill>
                  <a:srgbClr val="3C3C3B"/>
                </a:solidFill>
                <a:latin typeface="Gotham Light"/>
                <a:cs typeface="Gotham Light"/>
              </a:rPr>
              <a:t> </a:t>
            </a:r>
            <a:r>
              <a:rPr sz="900" b="0" spc="-10" dirty="0">
                <a:solidFill>
                  <a:srgbClr val="3C3C3B"/>
                </a:solidFill>
                <a:latin typeface="Gotham Light"/>
                <a:cs typeface="Gotham Light"/>
              </a:rPr>
              <a:t>reporting</a:t>
            </a:r>
            <a:endParaRPr sz="900" dirty="0">
              <a:latin typeface="Gotham Light"/>
              <a:cs typeface="Gotham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199" y="735853"/>
            <a:ext cx="8990330" cy="264816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lang="en-GB" sz="1100" dirty="0">
                <a:solidFill>
                  <a:srgbClr val="FF9B4B"/>
                </a:solidFill>
                <a:latin typeface="Gotham Medium"/>
                <a:cs typeface="Gotham Medium"/>
              </a:rPr>
              <a:t>Where is it available?</a:t>
            </a:r>
            <a:endParaRPr sz="1100" dirty="0">
              <a:solidFill>
                <a:srgbClr val="FF9B4B"/>
              </a:solidFill>
              <a:latin typeface="Gotham Medium"/>
              <a:cs typeface="Gotham Medium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5FF398E-C208-141E-800D-94FFB17B9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867838"/>
              </p:ext>
            </p:extLst>
          </p:nvPr>
        </p:nvGraphicFramePr>
        <p:xfrm>
          <a:off x="457199" y="1555012"/>
          <a:ext cx="9779001" cy="44528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64136">
                  <a:extLst>
                    <a:ext uri="{9D8B030D-6E8A-4147-A177-3AD203B41FA5}">
                      <a16:colId xmlns:a16="http://schemas.microsoft.com/office/drawing/2014/main" val="325460005"/>
                    </a:ext>
                  </a:extLst>
                </a:gridCol>
                <a:gridCol w="3250729">
                  <a:extLst>
                    <a:ext uri="{9D8B030D-6E8A-4147-A177-3AD203B41FA5}">
                      <a16:colId xmlns:a16="http://schemas.microsoft.com/office/drawing/2014/main" val="4220257459"/>
                    </a:ext>
                  </a:extLst>
                </a:gridCol>
                <a:gridCol w="3264136">
                  <a:extLst>
                    <a:ext uri="{9D8B030D-6E8A-4147-A177-3AD203B41FA5}">
                      <a16:colId xmlns:a16="http://schemas.microsoft.com/office/drawing/2014/main" val="412664369"/>
                    </a:ext>
                  </a:extLst>
                </a:gridCol>
              </a:tblGrid>
              <a:tr h="26021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DWS </a:t>
                      </a:r>
                      <a:r>
                        <a:rPr lang="en-GB" sz="1200" dirty="0" err="1">
                          <a:effectLst/>
                          <a:latin typeface="Montserrat" pitchFamily="2" charset="0"/>
                        </a:rPr>
                        <a:t>CityFibre</a:t>
                      </a: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 Business FTTP - Towns/City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4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099362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Barnsley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Gillingham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Poole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701119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Batley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Gloucester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Portsmouth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655170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Bilston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Harrogate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Preston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729836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Blackpool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Heckmondwike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Pudsey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96045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Bolton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Huddersfield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Reading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34213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Bournemouth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Ipswich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Rotherham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742398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Bracknell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Knaresborough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Sheffield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777358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Bradford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Leeds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Slough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264196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Brighton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Leicester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Solihull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216073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Bury St Edmunds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Leigh-on-sea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Southend-on-sea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627482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Cambridge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Liversedge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Southsea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71054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Cheltenham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Lowestoft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Sunderland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243831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Chester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Maidenhead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Swindon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711391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Chichester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Middlesbrough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Wakefield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069325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Christchurch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Milton Keynes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Wallsend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505464"/>
                  </a:ext>
                </a:extLst>
              </a:tr>
              <a:tr h="1081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Cleckheaton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Newcastle Upon Tyne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Westcliff-on-sea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566630"/>
                  </a:ext>
                </a:extLst>
              </a:tr>
              <a:tr h="760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Coventry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Newport Pagnell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Weston-super-mare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83073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Crawley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Northampton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Willenhall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013344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Derby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Norwich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Wolverhampton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47756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Dewsbury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Nottingham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Worcester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275693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Doncaster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Peterborough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Worthing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101833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Montserrat" pitchFamily="2" charset="0"/>
                        </a:rPr>
                        <a:t>Eastbourne</a:t>
                      </a:r>
                      <a:endParaRPr lang="en-GB" sz="120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Plymouth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Montserrat" pitchFamily="2" charset="0"/>
                        </a:rPr>
                        <a:t>York</a:t>
                      </a:r>
                      <a:endParaRPr lang="en-GB" sz="1200" dirty="0">
                        <a:effectLst/>
                        <a:latin typeface="Montserra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940" marR="1694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87824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A456E06-B2D2-F0A8-AEB6-69933EA07418}"/>
              </a:ext>
            </a:extLst>
          </p:cNvPr>
          <p:cNvSpPr txBox="1"/>
          <p:nvPr/>
        </p:nvSpPr>
        <p:spPr>
          <a:xfrm>
            <a:off x="457200" y="1038225"/>
            <a:ext cx="8990329" cy="379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chemeClr val="tx1"/>
                </a:solidFill>
                <a:latin typeface="Gotham Light" pitchFamily="50" charset="0"/>
              </a:rPr>
              <a:t>Currently available in </a:t>
            </a:r>
            <a:r>
              <a:rPr lang="en-GB" sz="900" b="1" dirty="0">
                <a:solidFill>
                  <a:schemeClr val="tx1"/>
                </a:solidFill>
                <a:latin typeface="Gotham Light" pitchFamily="50" charset="0"/>
              </a:rPr>
              <a:t>66 towns and cities </a:t>
            </a:r>
            <a:r>
              <a:rPr lang="en-GB" sz="900" dirty="0">
                <a:solidFill>
                  <a:schemeClr val="tx1"/>
                </a:solidFill>
                <a:latin typeface="Gotham Light" pitchFamily="50" charset="0"/>
              </a:rPr>
              <a:t>across England. </a:t>
            </a:r>
            <a:br>
              <a:rPr lang="en-GB" sz="900" dirty="0">
                <a:solidFill>
                  <a:schemeClr val="tx1"/>
                </a:solidFill>
                <a:latin typeface="Gotham Light" pitchFamily="50" charset="0"/>
              </a:rPr>
            </a:br>
            <a:r>
              <a:rPr lang="en-GB" sz="900" b="1" dirty="0">
                <a:solidFill>
                  <a:schemeClr val="tx1"/>
                </a:solidFill>
                <a:latin typeface="Gotham Light" pitchFamily="50" charset="0"/>
              </a:rPr>
              <a:t>Expanding network </a:t>
            </a:r>
            <a:r>
              <a:rPr lang="en-GB" sz="900" dirty="0">
                <a:solidFill>
                  <a:schemeClr val="tx1"/>
                </a:solidFill>
                <a:latin typeface="Gotham Light" pitchFamily="50" charset="0"/>
              </a:rPr>
              <a:t>with new locations to be added, including Glasgow and Edinburgh.</a:t>
            </a:r>
          </a:p>
        </p:txBody>
      </p:sp>
    </p:spTree>
    <p:extLst>
      <p:ext uri="{BB962C8B-B14F-4D97-AF65-F5344CB8AC3E}">
        <p14:creationId xmlns:p14="http://schemas.microsoft.com/office/powerpoint/2010/main" val="1524805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499a24-bf67-4c13-86ce-2053feb8ebb0" xsi:nil="true"/>
    <lcf76f155ced4ddcb4097134ff3c332f xmlns="99b22479-19a1-447e-85e4-8e7bb9fe9e4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650B593FAA0418668A104E7E371BB" ma:contentTypeVersion="15" ma:contentTypeDescription="Create a new document." ma:contentTypeScope="" ma:versionID="61874936f972a3c9c1d7098e1f78319f">
  <xsd:schema xmlns:xsd="http://www.w3.org/2001/XMLSchema" xmlns:xs="http://www.w3.org/2001/XMLSchema" xmlns:p="http://schemas.microsoft.com/office/2006/metadata/properties" xmlns:ns2="99b22479-19a1-447e-85e4-8e7bb9fe9e45" xmlns:ns3="13499a24-bf67-4c13-86ce-2053feb8ebb0" targetNamespace="http://schemas.microsoft.com/office/2006/metadata/properties" ma:root="true" ma:fieldsID="73291b81561bb6a933fa2b77dfa1723d" ns2:_="" ns3:_="">
    <xsd:import namespace="99b22479-19a1-447e-85e4-8e7bb9fe9e45"/>
    <xsd:import namespace="13499a24-bf67-4c13-86ce-2053feb8eb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22479-19a1-447e-85e4-8e7bb9fe9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5711911-516d-49e4-be27-1297e6c841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99a24-bf67-4c13-86ce-2053feb8ebb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9cb63677-1abf-4ddd-be9c-b45f811cb1bd}" ma:internalName="TaxCatchAll" ma:showField="CatchAllData" ma:web="13499a24-bf67-4c13-86ce-2053feb8eb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5A0FDA-2F20-4628-A249-B38E985B4080}">
  <ds:schemaRefs>
    <ds:schemaRef ds:uri="http://schemas.microsoft.com/office/2006/metadata/properties"/>
    <ds:schemaRef ds:uri="http://schemas.microsoft.com/office/infopath/2007/PartnerControls"/>
    <ds:schemaRef ds:uri="13499a24-bf67-4c13-86ce-2053feb8ebb0"/>
    <ds:schemaRef ds:uri="99b22479-19a1-447e-85e4-8e7bb9fe9e45"/>
  </ds:schemaRefs>
</ds:datastoreItem>
</file>

<file path=customXml/itemProps2.xml><?xml version="1.0" encoding="utf-8"?>
<ds:datastoreItem xmlns:ds="http://schemas.openxmlformats.org/officeDocument/2006/customXml" ds:itemID="{45B92F18-26B1-4931-87D0-889B20E065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717B58-F33C-4BBF-9228-D7AC5720F3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22479-19a1-447e-85e4-8e7bb9fe9e45"/>
    <ds:schemaRef ds:uri="13499a24-bf67-4c13-86ce-2053feb8eb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693</Words>
  <Application>Microsoft Office PowerPoint</Application>
  <PresentationFormat>Custom</PresentationFormat>
  <Paragraphs>107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Calibri</vt:lpstr>
      <vt:lpstr>Gotham Book</vt:lpstr>
      <vt:lpstr>Gotham Light</vt:lpstr>
      <vt:lpstr>Gotham Medium</vt:lpstr>
      <vt:lpstr>Gotham Rounded Book</vt:lpstr>
      <vt:lpstr>Montserrat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Emily Taylor</cp:lastModifiedBy>
  <cp:revision>1</cp:revision>
  <dcterms:created xsi:type="dcterms:W3CDTF">2023-04-20T13:20:29Z</dcterms:created>
  <dcterms:modified xsi:type="dcterms:W3CDTF">2023-06-14T12:12:59Z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2023-03-09T00:00:00Z</vt:filetime>
  </property>
  <property fmtid="{D5CDD505-2E9C-101B-9397-08002B2CF9AE}" pid="3" name="Creator">
    <vt:lpwstr>Adobe InDesign 18.1 (Windows)</vt:lpwstr>
  </property>
  <property fmtid="{D5CDD505-2E9C-101B-9397-08002B2CF9AE}" pid="4" name="LastSaved">
    <vt:filetime>2023-04-20T00:00:00Z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0x01010078A650B593FAA0418668A104E7E371BB</vt:lpwstr>
  </property>
</Properties>
</file>